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74"/>
  </p:notesMasterIdLst>
  <p:sldIdLst>
    <p:sldId id="256" r:id="rId3"/>
    <p:sldId id="321" r:id="rId4"/>
    <p:sldId id="257" r:id="rId5"/>
    <p:sldId id="258" r:id="rId6"/>
    <p:sldId id="259" r:id="rId7"/>
    <p:sldId id="261" r:id="rId8"/>
    <p:sldId id="353" r:id="rId9"/>
    <p:sldId id="276" r:id="rId10"/>
    <p:sldId id="301" r:id="rId11"/>
    <p:sldId id="323" r:id="rId12"/>
    <p:sldId id="302" r:id="rId13"/>
    <p:sldId id="286" r:id="rId14"/>
    <p:sldId id="330" r:id="rId15"/>
    <p:sldId id="329" r:id="rId16"/>
    <p:sldId id="326" r:id="rId17"/>
    <p:sldId id="354" r:id="rId18"/>
    <p:sldId id="278" r:id="rId19"/>
    <p:sldId id="279" r:id="rId20"/>
    <p:sldId id="280" r:id="rId21"/>
    <p:sldId id="281" r:id="rId22"/>
    <p:sldId id="282" r:id="rId23"/>
    <p:sldId id="272" r:id="rId24"/>
    <p:sldId id="340" r:id="rId25"/>
    <p:sldId id="339" r:id="rId26"/>
    <p:sldId id="275" r:id="rId27"/>
    <p:sldId id="285" r:id="rId28"/>
    <p:sldId id="287" r:id="rId29"/>
    <p:sldId id="271" r:id="rId30"/>
    <p:sldId id="274" r:id="rId31"/>
    <p:sldId id="357" r:id="rId32"/>
    <p:sldId id="277" r:id="rId33"/>
    <p:sldId id="306" r:id="rId34"/>
    <p:sldId id="356" r:id="rId35"/>
    <p:sldId id="342" r:id="rId36"/>
    <p:sldId id="343" r:id="rId37"/>
    <p:sldId id="344" r:id="rId38"/>
    <p:sldId id="345" r:id="rId39"/>
    <p:sldId id="346" r:id="rId40"/>
    <p:sldId id="350" r:id="rId41"/>
    <p:sldId id="262" r:id="rId42"/>
    <p:sldId id="291" r:id="rId43"/>
    <p:sldId id="288" r:id="rId44"/>
    <p:sldId id="308" r:id="rId45"/>
    <p:sldId id="309" r:id="rId46"/>
    <p:sldId id="311" r:id="rId47"/>
    <p:sldId id="312" r:id="rId48"/>
    <p:sldId id="313" r:id="rId49"/>
    <p:sldId id="314" r:id="rId50"/>
    <p:sldId id="316" r:id="rId51"/>
    <p:sldId id="310" r:id="rId52"/>
    <p:sldId id="315" r:id="rId53"/>
    <p:sldId id="292" r:id="rId54"/>
    <p:sldId id="289" r:id="rId55"/>
    <p:sldId id="307" r:id="rId56"/>
    <p:sldId id="318" r:id="rId57"/>
    <p:sldId id="294" r:id="rId58"/>
    <p:sldId id="297" r:id="rId59"/>
    <p:sldId id="298" r:id="rId60"/>
    <p:sldId id="351" r:id="rId61"/>
    <p:sldId id="263" r:id="rId62"/>
    <p:sldId id="333" r:id="rId63"/>
    <p:sldId id="332" r:id="rId64"/>
    <p:sldId id="319" r:id="rId65"/>
    <p:sldId id="331" r:id="rId66"/>
    <p:sldId id="334" r:id="rId67"/>
    <p:sldId id="327" r:id="rId68"/>
    <p:sldId id="337" r:id="rId69"/>
    <p:sldId id="352" r:id="rId70"/>
    <p:sldId id="328" r:id="rId71"/>
    <p:sldId id="273" r:id="rId72"/>
    <p:sldId id="29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86D424-1B53-4711-AF6F-AF1C104B2E46}">
          <p14:sldIdLst>
            <p14:sldId id="256"/>
          </p14:sldIdLst>
        </p14:section>
        <p14:section name="Introduction" id="{F0DB6C73-B661-4BCA-AC9C-CB0D3490FAD8}">
          <p14:sldIdLst>
            <p14:sldId id="321"/>
            <p14:sldId id="257"/>
            <p14:sldId id="258"/>
            <p14:sldId id="259"/>
            <p14:sldId id="261"/>
          </p14:sldIdLst>
        </p14:section>
        <p14:section name="Azure Analysis Services" id="{5F9CE6B3-6991-4043-9D28-BAD2990DEB7A}">
          <p14:sldIdLst>
            <p14:sldId id="353"/>
            <p14:sldId id="276"/>
            <p14:sldId id="301"/>
            <p14:sldId id="323"/>
            <p14:sldId id="302"/>
            <p14:sldId id="286"/>
            <p14:sldId id="330"/>
            <p14:sldId id="329"/>
            <p14:sldId id="326"/>
            <p14:sldId id="354"/>
            <p14:sldId id="278"/>
            <p14:sldId id="279"/>
            <p14:sldId id="280"/>
            <p14:sldId id="281"/>
            <p14:sldId id="282"/>
            <p14:sldId id="272"/>
            <p14:sldId id="340"/>
            <p14:sldId id="339"/>
            <p14:sldId id="275"/>
            <p14:sldId id="285"/>
            <p14:sldId id="287"/>
            <p14:sldId id="271"/>
            <p14:sldId id="274"/>
            <p14:sldId id="357"/>
            <p14:sldId id="277"/>
            <p14:sldId id="306"/>
            <p14:sldId id="356"/>
            <p14:sldId id="342"/>
            <p14:sldId id="343"/>
            <p14:sldId id="344"/>
            <p14:sldId id="345"/>
            <p14:sldId id="346"/>
          </p14:sldIdLst>
        </p14:section>
        <p14:section name="DAX" id="{EC3BE4AB-C125-419D-9835-72C6C6E4268A}">
          <p14:sldIdLst>
            <p14:sldId id="350"/>
            <p14:sldId id="262"/>
            <p14:sldId id="291"/>
            <p14:sldId id="288"/>
            <p14:sldId id="308"/>
            <p14:sldId id="309"/>
            <p14:sldId id="311"/>
            <p14:sldId id="312"/>
            <p14:sldId id="313"/>
            <p14:sldId id="314"/>
            <p14:sldId id="316"/>
            <p14:sldId id="310"/>
            <p14:sldId id="315"/>
            <p14:sldId id="292"/>
            <p14:sldId id="289"/>
            <p14:sldId id="307"/>
            <p14:sldId id="318"/>
            <p14:sldId id="294"/>
            <p14:sldId id="297"/>
            <p14:sldId id="298"/>
          </p14:sldIdLst>
        </p14:section>
        <p14:section name="PowerBI" id="{0CA21601-9F22-4271-9E38-ECE46DBB0CD0}">
          <p14:sldIdLst>
            <p14:sldId id="351"/>
            <p14:sldId id="263"/>
            <p14:sldId id="333"/>
            <p14:sldId id="332"/>
            <p14:sldId id="319"/>
            <p14:sldId id="331"/>
          </p14:sldIdLst>
        </p14:section>
        <p14:section name="Other tools" id="{4600CB7B-7E77-4996-BF79-C0D54E651664}">
          <p14:sldIdLst>
            <p14:sldId id="334"/>
            <p14:sldId id="327"/>
            <p14:sldId id="337"/>
          </p14:sldIdLst>
        </p14:section>
        <p14:section name="Summary &amp; Conclusion" id="{8984C3C3-1D2E-47CC-94A2-4F540BC4A1F8}">
          <p14:sldIdLst>
            <p14:sldId id="352"/>
            <p14:sldId id="328"/>
            <p14:sldId id="273"/>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8" autoAdjust="0"/>
    <p:restoredTop sz="94660"/>
  </p:normalViewPr>
  <p:slideViewPr>
    <p:cSldViewPr snapToGrid="0">
      <p:cViewPr varScale="1">
        <p:scale>
          <a:sx n="115" d="100"/>
          <a:sy n="115" d="100"/>
        </p:scale>
        <p:origin x="126" y="204"/>
      </p:cViewPr>
      <p:guideLst/>
    </p:cSldViewPr>
  </p:slideViewPr>
  <p:notesTextViewPr>
    <p:cViewPr>
      <p:scale>
        <a:sx n="150" d="100"/>
        <a:sy n="150" d="100"/>
      </p:scale>
      <p:origin x="0" y="0"/>
    </p:cViewPr>
  </p:notesTextViewPr>
  <p:notesViewPr>
    <p:cSldViewPr snapToGrid="0">
      <p:cViewPr>
        <p:scale>
          <a:sx n="125" d="100"/>
          <a:sy n="125" d="100"/>
        </p:scale>
        <p:origin x="3012" y="-18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6791C-010C-4888-8B66-74AB37FF50D1}" type="doc">
      <dgm:prSet loTypeId="urn:microsoft.com/office/officeart/2005/8/layout/hList1" loCatId="Inbox" qsTypeId="urn:microsoft.com/office/officeart/2005/8/quickstyle/simple1" qsCatId="simple" csTypeId="urn:microsoft.com/office/officeart/2005/8/colors/colorful4" csCatId="colorful" phldr="1"/>
      <dgm:spPr/>
      <dgm:t>
        <a:bodyPr/>
        <a:lstStyle/>
        <a:p>
          <a:endParaRPr lang="en-US"/>
        </a:p>
      </dgm:t>
    </dgm:pt>
    <dgm:pt modelId="{8CDB15BB-2F4A-4E0B-B346-31EEC2BF1A4D}">
      <dgm:prSet/>
      <dgm:spPr/>
      <dgm:t>
        <a:bodyPr/>
        <a:lstStyle/>
        <a:p>
          <a:r>
            <a:rPr lang="en-GB" b="0" i="0"/>
            <a:t>Process default</a:t>
          </a:r>
          <a:endParaRPr lang="en-US"/>
        </a:p>
      </dgm:t>
    </dgm:pt>
    <dgm:pt modelId="{2A738F5D-190F-47C7-91FE-8B9A026355E6}" type="parTrans" cxnId="{0DD8B988-76A8-405C-BE87-91FE2D0104B4}">
      <dgm:prSet/>
      <dgm:spPr/>
      <dgm:t>
        <a:bodyPr/>
        <a:lstStyle/>
        <a:p>
          <a:endParaRPr lang="en-US"/>
        </a:p>
      </dgm:t>
    </dgm:pt>
    <dgm:pt modelId="{DAD73FB4-CDB2-4ADB-BBDE-2E4042633068}" type="sibTrans" cxnId="{0DD8B988-76A8-405C-BE87-91FE2D0104B4}">
      <dgm:prSet/>
      <dgm:spPr/>
      <dgm:t>
        <a:bodyPr/>
        <a:lstStyle/>
        <a:p>
          <a:endParaRPr lang="en-US"/>
        </a:p>
      </dgm:t>
    </dgm:pt>
    <dgm:pt modelId="{7E6D4ACB-14C4-456B-BD94-379B756AEFC5}">
      <dgm:prSet/>
      <dgm:spPr/>
      <dgm:t>
        <a:bodyPr/>
        <a:lstStyle/>
        <a:p>
          <a:r>
            <a:rPr lang="en-GB" b="0" i="0"/>
            <a:t>Process full</a:t>
          </a:r>
          <a:endParaRPr lang="en-US"/>
        </a:p>
      </dgm:t>
    </dgm:pt>
    <dgm:pt modelId="{3991189C-04C6-4534-8B52-B12D4D8C7A75}" type="parTrans" cxnId="{B944AB72-5E4E-43CD-BA5D-63A05DEFD8B2}">
      <dgm:prSet/>
      <dgm:spPr/>
      <dgm:t>
        <a:bodyPr/>
        <a:lstStyle/>
        <a:p>
          <a:endParaRPr lang="en-US"/>
        </a:p>
      </dgm:t>
    </dgm:pt>
    <dgm:pt modelId="{DE5C2A16-BC46-4BB3-8B7A-501CFAFED14B}" type="sibTrans" cxnId="{B944AB72-5E4E-43CD-BA5D-63A05DEFD8B2}">
      <dgm:prSet/>
      <dgm:spPr/>
      <dgm:t>
        <a:bodyPr/>
        <a:lstStyle/>
        <a:p>
          <a:endParaRPr lang="en-US"/>
        </a:p>
      </dgm:t>
    </dgm:pt>
    <dgm:pt modelId="{4C4268C8-4B59-431E-A48A-7E4A2934ED83}">
      <dgm:prSet/>
      <dgm:spPr/>
      <dgm:t>
        <a:bodyPr/>
        <a:lstStyle/>
        <a:p>
          <a:r>
            <a:rPr lang="en-GB" b="0" i="0"/>
            <a:t>Process clear</a:t>
          </a:r>
          <a:endParaRPr lang="en-US"/>
        </a:p>
      </dgm:t>
    </dgm:pt>
    <dgm:pt modelId="{E5AC89D9-B565-4305-A39B-24CDF6BEDF16}" type="parTrans" cxnId="{52C720EE-47DD-41ED-B246-2111CC76EE33}">
      <dgm:prSet/>
      <dgm:spPr/>
      <dgm:t>
        <a:bodyPr/>
        <a:lstStyle/>
        <a:p>
          <a:endParaRPr lang="en-US"/>
        </a:p>
      </dgm:t>
    </dgm:pt>
    <dgm:pt modelId="{8A9D2499-78EC-4A53-BD5F-E9C630D36B49}" type="sibTrans" cxnId="{52C720EE-47DD-41ED-B246-2111CC76EE33}">
      <dgm:prSet/>
      <dgm:spPr/>
      <dgm:t>
        <a:bodyPr/>
        <a:lstStyle/>
        <a:p>
          <a:endParaRPr lang="en-US"/>
        </a:p>
      </dgm:t>
    </dgm:pt>
    <dgm:pt modelId="{6F4A263D-4B7F-4B40-922A-49228C811AE5}">
      <dgm:prSet/>
      <dgm:spPr/>
      <dgm:t>
        <a:bodyPr/>
        <a:lstStyle/>
        <a:p>
          <a:r>
            <a:rPr lang="en-GB" b="0" i="0"/>
            <a:t>Process recalc:</a:t>
          </a:r>
          <a:endParaRPr lang="en-US"/>
        </a:p>
      </dgm:t>
    </dgm:pt>
    <dgm:pt modelId="{4FE450CB-06CA-4519-901A-7E89B2CB7CEA}" type="parTrans" cxnId="{BB54DA3C-ED12-44DC-9927-84947A40A563}">
      <dgm:prSet/>
      <dgm:spPr/>
      <dgm:t>
        <a:bodyPr/>
        <a:lstStyle/>
        <a:p>
          <a:endParaRPr lang="en-US"/>
        </a:p>
      </dgm:t>
    </dgm:pt>
    <dgm:pt modelId="{1CE04972-85B3-4A02-8D66-EC7A3EB72166}" type="sibTrans" cxnId="{BB54DA3C-ED12-44DC-9927-84947A40A563}">
      <dgm:prSet/>
      <dgm:spPr/>
      <dgm:t>
        <a:bodyPr/>
        <a:lstStyle/>
        <a:p>
          <a:endParaRPr lang="en-US"/>
        </a:p>
      </dgm:t>
    </dgm:pt>
    <dgm:pt modelId="{88991C15-FB8D-410A-AC35-41142AFBD143}">
      <dgm:prSet/>
      <dgm:spPr/>
      <dgm:t>
        <a:bodyPr/>
        <a:lstStyle/>
        <a:p>
          <a:r>
            <a:rPr lang="en-GB" b="0" i="0"/>
            <a:t>Updates and recalculated hierarchies, relationships and calculated columns</a:t>
          </a:r>
          <a:endParaRPr lang="en-US"/>
        </a:p>
      </dgm:t>
    </dgm:pt>
    <dgm:pt modelId="{CC801847-0801-4A5A-A639-5A5438650443}" type="parTrans" cxnId="{9B4298E9-C4B0-4ECB-8C18-821AE4A59393}">
      <dgm:prSet/>
      <dgm:spPr/>
      <dgm:t>
        <a:bodyPr/>
        <a:lstStyle/>
        <a:p>
          <a:endParaRPr lang="en-US"/>
        </a:p>
      </dgm:t>
    </dgm:pt>
    <dgm:pt modelId="{02ACA9C4-099D-46AF-A09B-CC9DE6566686}" type="sibTrans" cxnId="{9B4298E9-C4B0-4ECB-8C18-821AE4A59393}">
      <dgm:prSet/>
      <dgm:spPr/>
      <dgm:t>
        <a:bodyPr/>
        <a:lstStyle/>
        <a:p>
          <a:endParaRPr lang="en-US"/>
        </a:p>
      </dgm:t>
    </dgm:pt>
    <dgm:pt modelId="{25862F72-B230-4A59-B8EF-172DA7C872BF}">
      <dgm:prSet/>
      <dgm:spPr/>
      <dgm:t>
        <a:bodyPr/>
        <a:lstStyle/>
        <a:p>
          <a:r>
            <a:rPr lang="en-GB" b="0" i="0"/>
            <a:t>Removes all data from database objects.</a:t>
          </a:r>
          <a:endParaRPr lang="en-US"/>
        </a:p>
      </dgm:t>
    </dgm:pt>
    <dgm:pt modelId="{6237C858-0279-4444-A4A3-1A1F1044DD6A}" type="parTrans" cxnId="{963E44E2-118B-4521-BEA1-E64CCC10E3DC}">
      <dgm:prSet/>
      <dgm:spPr/>
      <dgm:t>
        <a:bodyPr/>
        <a:lstStyle/>
        <a:p>
          <a:endParaRPr lang="en-US"/>
        </a:p>
      </dgm:t>
    </dgm:pt>
    <dgm:pt modelId="{1B6F1063-E195-4A36-B678-26FE428B67C1}" type="sibTrans" cxnId="{963E44E2-118B-4521-BEA1-E64CCC10E3DC}">
      <dgm:prSet/>
      <dgm:spPr/>
      <dgm:t>
        <a:bodyPr/>
        <a:lstStyle/>
        <a:p>
          <a:endParaRPr lang="en-US"/>
        </a:p>
      </dgm:t>
    </dgm:pt>
    <dgm:pt modelId="{016E1D42-BFB5-444A-B25E-B9BE1B628229}">
      <dgm:prSet/>
      <dgm:spPr/>
      <dgm:t>
        <a:bodyPr/>
        <a:lstStyle/>
        <a:p>
          <a:r>
            <a:rPr lang="en-GB" b="0" i="0"/>
            <a:t>Processes a database and all the objects that it contains. </a:t>
          </a:r>
          <a:endParaRPr lang="en-US"/>
        </a:p>
      </dgm:t>
    </dgm:pt>
    <dgm:pt modelId="{37BC3CD2-FB84-4815-96B5-1C83BE85A115}" type="parTrans" cxnId="{94575A9D-4892-48C7-9A48-104F4EA4667B}">
      <dgm:prSet/>
      <dgm:spPr/>
      <dgm:t>
        <a:bodyPr/>
        <a:lstStyle/>
        <a:p>
          <a:endParaRPr lang="en-US"/>
        </a:p>
      </dgm:t>
    </dgm:pt>
    <dgm:pt modelId="{E9F85A35-CEE9-4741-9D24-1B573FF3A7D8}" type="sibTrans" cxnId="{94575A9D-4892-48C7-9A48-104F4EA4667B}">
      <dgm:prSet/>
      <dgm:spPr/>
      <dgm:t>
        <a:bodyPr/>
        <a:lstStyle/>
        <a:p>
          <a:endParaRPr lang="en-US"/>
        </a:p>
      </dgm:t>
    </dgm:pt>
    <dgm:pt modelId="{E63D12F5-EB11-490A-830A-CFFD8CDD6934}">
      <dgm:prSet/>
      <dgm:spPr/>
      <dgm:t>
        <a:bodyPr/>
        <a:lstStyle/>
        <a:p>
          <a:r>
            <a:rPr lang="en-GB" b="1" i="0"/>
            <a:t>Detects the process state</a:t>
          </a:r>
          <a:r>
            <a:rPr lang="en-GB" b="0" i="0"/>
            <a:t> of database objects, and performs processing necessary to deliver unprocessed or partially processed objects to a fully processed state.</a:t>
          </a:r>
          <a:endParaRPr lang="en-US"/>
        </a:p>
      </dgm:t>
    </dgm:pt>
    <dgm:pt modelId="{AEB10A61-1BE9-4627-9F65-79011851DFCC}" type="parTrans" cxnId="{43EF872E-5AB6-42FF-B875-83337E0B21C6}">
      <dgm:prSet/>
      <dgm:spPr/>
      <dgm:t>
        <a:bodyPr/>
        <a:lstStyle/>
        <a:p>
          <a:endParaRPr lang="en-US"/>
        </a:p>
      </dgm:t>
    </dgm:pt>
    <dgm:pt modelId="{AB36E8A0-30D6-4C23-AFE9-A119E3BEDDFD}" type="sibTrans" cxnId="{43EF872E-5AB6-42FF-B875-83337E0B21C6}">
      <dgm:prSet/>
      <dgm:spPr/>
      <dgm:t>
        <a:bodyPr/>
        <a:lstStyle/>
        <a:p>
          <a:endParaRPr lang="en-US"/>
        </a:p>
      </dgm:t>
    </dgm:pt>
    <dgm:pt modelId="{FA4E0631-1D6A-4D80-AD18-E1DB0D590047}">
      <dgm:prSet/>
      <dgm:spPr/>
      <dgm:t>
        <a:bodyPr/>
        <a:lstStyle/>
        <a:p>
          <a:r>
            <a:rPr lang="en-US"/>
            <a:t>Clears and processes from scratch.</a:t>
          </a:r>
        </a:p>
      </dgm:t>
    </dgm:pt>
    <dgm:pt modelId="{E5E40EBB-5C28-4C8A-8EE8-23D817204C2B}" type="parTrans" cxnId="{0C47B274-1457-46B3-8670-BD4E9366609A}">
      <dgm:prSet/>
      <dgm:spPr/>
    </dgm:pt>
    <dgm:pt modelId="{A7FC5D6A-DC23-4425-A0EF-C1AB5342E8F8}" type="sibTrans" cxnId="{0C47B274-1457-46B3-8670-BD4E9366609A}">
      <dgm:prSet/>
      <dgm:spPr/>
    </dgm:pt>
    <dgm:pt modelId="{9AFE4F65-61B8-4300-AE65-915C884C77E0}" type="pres">
      <dgm:prSet presAssocID="{FB16791C-010C-4888-8B66-74AB37FF50D1}" presName="Name0" presStyleCnt="0">
        <dgm:presLayoutVars>
          <dgm:dir/>
          <dgm:animLvl val="lvl"/>
          <dgm:resizeHandles val="exact"/>
        </dgm:presLayoutVars>
      </dgm:prSet>
      <dgm:spPr/>
    </dgm:pt>
    <dgm:pt modelId="{54177803-FDF1-4150-8086-6D8773E476F1}" type="pres">
      <dgm:prSet presAssocID="{8CDB15BB-2F4A-4E0B-B346-31EEC2BF1A4D}" presName="composite" presStyleCnt="0"/>
      <dgm:spPr/>
    </dgm:pt>
    <dgm:pt modelId="{2E448737-D64F-452C-9053-E8FB059301BF}" type="pres">
      <dgm:prSet presAssocID="{8CDB15BB-2F4A-4E0B-B346-31EEC2BF1A4D}" presName="parTx" presStyleLbl="alignNode1" presStyleIdx="0" presStyleCnt="4">
        <dgm:presLayoutVars>
          <dgm:chMax val="0"/>
          <dgm:chPref val="0"/>
          <dgm:bulletEnabled val="1"/>
        </dgm:presLayoutVars>
      </dgm:prSet>
      <dgm:spPr/>
    </dgm:pt>
    <dgm:pt modelId="{0AA79FD6-E373-4269-A328-691DD488B16F}" type="pres">
      <dgm:prSet presAssocID="{8CDB15BB-2F4A-4E0B-B346-31EEC2BF1A4D}" presName="desTx" presStyleLbl="alignAccFollowNode1" presStyleIdx="0" presStyleCnt="4">
        <dgm:presLayoutVars>
          <dgm:bulletEnabled val="1"/>
        </dgm:presLayoutVars>
      </dgm:prSet>
      <dgm:spPr/>
    </dgm:pt>
    <dgm:pt modelId="{AA8038D9-2BF9-442B-BA6D-FCC29E48C28E}" type="pres">
      <dgm:prSet presAssocID="{DAD73FB4-CDB2-4ADB-BBDE-2E4042633068}" presName="space" presStyleCnt="0"/>
      <dgm:spPr/>
    </dgm:pt>
    <dgm:pt modelId="{CE13C9A5-3758-4C49-B19B-0F8B5F665FED}" type="pres">
      <dgm:prSet presAssocID="{7E6D4ACB-14C4-456B-BD94-379B756AEFC5}" presName="composite" presStyleCnt="0"/>
      <dgm:spPr/>
    </dgm:pt>
    <dgm:pt modelId="{6A0FBBA9-EC7F-467C-B762-52C0FC0F4B0C}" type="pres">
      <dgm:prSet presAssocID="{7E6D4ACB-14C4-456B-BD94-379B756AEFC5}" presName="parTx" presStyleLbl="alignNode1" presStyleIdx="1" presStyleCnt="4">
        <dgm:presLayoutVars>
          <dgm:chMax val="0"/>
          <dgm:chPref val="0"/>
          <dgm:bulletEnabled val="1"/>
        </dgm:presLayoutVars>
      </dgm:prSet>
      <dgm:spPr/>
    </dgm:pt>
    <dgm:pt modelId="{A5A42D2F-C3E9-4E5C-9E5C-58DBB1186B56}" type="pres">
      <dgm:prSet presAssocID="{7E6D4ACB-14C4-456B-BD94-379B756AEFC5}" presName="desTx" presStyleLbl="alignAccFollowNode1" presStyleIdx="1" presStyleCnt="4">
        <dgm:presLayoutVars>
          <dgm:bulletEnabled val="1"/>
        </dgm:presLayoutVars>
      </dgm:prSet>
      <dgm:spPr/>
    </dgm:pt>
    <dgm:pt modelId="{BF8DAD7C-676B-42DD-99E9-8D8B9F19D1A4}" type="pres">
      <dgm:prSet presAssocID="{DE5C2A16-BC46-4BB3-8B7A-501CFAFED14B}" presName="space" presStyleCnt="0"/>
      <dgm:spPr/>
    </dgm:pt>
    <dgm:pt modelId="{22978BCA-6A07-4684-BA6A-E7A7EAFE05D5}" type="pres">
      <dgm:prSet presAssocID="{4C4268C8-4B59-431E-A48A-7E4A2934ED83}" presName="composite" presStyleCnt="0"/>
      <dgm:spPr/>
    </dgm:pt>
    <dgm:pt modelId="{35A6A134-2DF1-46DB-86FE-54A361A5EFFD}" type="pres">
      <dgm:prSet presAssocID="{4C4268C8-4B59-431E-A48A-7E4A2934ED83}" presName="parTx" presStyleLbl="alignNode1" presStyleIdx="2" presStyleCnt="4">
        <dgm:presLayoutVars>
          <dgm:chMax val="0"/>
          <dgm:chPref val="0"/>
          <dgm:bulletEnabled val="1"/>
        </dgm:presLayoutVars>
      </dgm:prSet>
      <dgm:spPr/>
    </dgm:pt>
    <dgm:pt modelId="{2A63B3FA-1D22-44B4-BA2E-606C1D859536}" type="pres">
      <dgm:prSet presAssocID="{4C4268C8-4B59-431E-A48A-7E4A2934ED83}" presName="desTx" presStyleLbl="alignAccFollowNode1" presStyleIdx="2" presStyleCnt="4">
        <dgm:presLayoutVars>
          <dgm:bulletEnabled val="1"/>
        </dgm:presLayoutVars>
      </dgm:prSet>
      <dgm:spPr/>
    </dgm:pt>
    <dgm:pt modelId="{E26FA35F-8965-4EC3-A2F4-7B7B7E3A307A}" type="pres">
      <dgm:prSet presAssocID="{8A9D2499-78EC-4A53-BD5F-E9C630D36B49}" presName="space" presStyleCnt="0"/>
      <dgm:spPr/>
    </dgm:pt>
    <dgm:pt modelId="{D630B026-1A46-4F7C-A38A-F486E1F2ADBD}" type="pres">
      <dgm:prSet presAssocID="{6F4A263D-4B7F-4B40-922A-49228C811AE5}" presName="composite" presStyleCnt="0"/>
      <dgm:spPr/>
    </dgm:pt>
    <dgm:pt modelId="{1594B266-3D10-4513-86A0-E86C6D779582}" type="pres">
      <dgm:prSet presAssocID="{6F4A263D-4B7F-4B40-922A-49228C811AE5}" presName="parTx" presStyleLbl="alignNode1" presStyleIdx="3" presStyleCnt="4">
        <dgm:presLayoutVars>
          <dgm:chMax val="0"/>
          <dgm:chPref val="0"/>
          <dgm:bulletEnabled val="1"/>
        </dgm:presLayoutVars>
      </dgm:prSet>
      <dgm:spPr/>
    </dgm:pt>
    <dgm:pt modelId="{9A4B52EB-41F1-4088-B11F-380E8C8134F9}" type="pres">
      <dgm:prSet presAssocID="{6F4A263D-4B7F-4B40-922A-49228C811AE5}" presName="desTx" presStyleLbl="alignAccFollowNode1" presStyleIdx="3" presStyleCnt="4">
        <dgm:presLayoutVars>
          <dgm:bulletEnabled val="1"/>
        </dgm:presLayoutVars>
      </dgm:prSet>
      <dgm:spPr/>
    </dgm:pt>
  </dgm:ptLst>
  <dgm:cxnLst>
    <dgm:cxn modelId="{96AE0E13-E27C-401B-8114-14648BFC0891}" type="presOf" srcId="{E63D12F5-EB11-490A-830A-CFFD8CDD6934}" destId="{0AA79FD6-E373-4269-A328-691DD488B16F}" srcOrd="0" destOrd="0" presId="urn:microsoft.com/office/officeart/2005/8/layout/hList1"/>
    <dgm:cxn modelId="{43EF872E-5AB6-42FF-B875-83337E0B21C6}" srcId="{8CDB15BB-2F4A-4E0B-B346-31EEC2BF1A4D}" destId="{E63D12F5-EB11-490A-830A-CFFD8CDD6934}" srcOrd="0" destOrd="0" parTransId="{AEB10A61-1BE9-4627-9F65-79011851DFCC}" sibTransId="{AB36E8A0-30D6-4C23-AFE9-A119E3BEDDFD}"/>
    <dgm:cxn modelId="{D82A0335-C59E-4BDB-8C58-A85E5D1DBD57}" type="presOf" srcId="{FA4E0631-1D6A-4D80-AD18-E1DB0D590047}" destId="{A5A42D2F-C3E9-4E5C-9E5C-58DBB1186B56}" srcOrd="0" destOrd="1" presId="urn:microsoft.com/office/officeart/2005/8/layout/hList1"/>
    <dgm:cxn modelId="{BB54DA3C-ED12-44DC-9927-84947A40A563}" srcId="{FB16791C-010C-4888-8B66-74AB37FF50D1}" destId="{6F4A263D-4B7F-4B40-922A-49228C811AE5}" srcOrd="3" destOrd="0" parTransId="{4FE450CB-06CA-4519-901A-7E89B2CB7CEA}" sibTransId="{1CE04972-85B3-4A02-8D66-EC7A3EB72166}"/>
    <dgm:cxn modelId="{C89FA267-E630-4944-A760-4248F6825277}" type="presOf" srcId="{4C4268C8-4B59-431E-A48A-7E4A2934ED83}" destId="{35A6A134-2DF1-46DB-86FE-54A361A5EFFD}" srcOrd="0" destOrd="0" presId="urn:microsoft.com/office/officeart/2005/8/layout/hList1"/>
    <dgm:cxn modelId="{7180314B-46F9-47BD-806E-5E058F89D5A6}" type="presOf" srcId="{7E6D4ACB-14C4-456B-BD94-379B756AEFC5}" destId="{6A0FBBA9-EC7F-467C-B762-52C0FC0F4B0C}" srcOrd="0" destOrd="0" presId="urn:microsoft.com/office/officeart/2005/8/layout/hList1"/>
    <dgm:cxn modelId="{B944AB72-5E4E-43CD-BA5D-63A05DEFD8B2}" srcId="{FB16791C-010C-4888-8B66-74AB37FF50D1}" destId="{7E6D4ACB-14C4-456B-BD94-379B756AEFC5}" srcOrd="1" destOrd="0" parTransId="{3991189C-04C6-4534-8B52-B12D4D8C7A75}" sibTransId="{DE5C2A16-BC46-4BB3-8B7A-501CFAFED14B}"/>
    <dgm:cxn modelId="{0C47B274-1457-46B3-8670-BD4E9366609A}" srcId="{7E6D4ACB-14C4-456B-BD94-379B756AEFC5}" destId="{FA4E0631-1D6A-4D80-AD18-E1DB0D590047}" srcOrd="1" destOrd="0" parTransId="{E5E40EBB-5C28-4C8A-8EE8-23D817204C2B}" sibTransId="{A7FC5D6A-DC23-4425-A0EF-C1AB5342E8F8}"/>
    <dgm:cxn modelId="{D3CBA378-474A-489F-B2BD-0A28372D74A2}" type="presOf" srcId="{88991C15-FB8D-410A-AC35-41142AFBD143}" destId="{9A4B52EB-41F1-4088-B11F-380E8C8134F9}" srcOrd="0" destOrd="0" presId="urn:microsoft.com/office/officeart/2005/8/layout/hList1"/>
    <dgm:cxn modelId="{D19F5480-8904-499D-B2F8-0B0855EF5F9B}" type="presOf" srcId="{016E1D42-BFB5-444A-B25E-B9BE1B628229}" destId="{A5A42D2F-C3E9-4E5C-9E5C-58DBB1186B56}" srcOrd="0" destOrd="0" presId="urn:microsoft.com/office/officeart/2005/8/layout/hList1"/>
    <dgm:cxn modelId="{AF8C6286-E63E-414E-9685-DF0643B9DD3D}" type="presOf" srcId="{25862F72-B230-4A59-B8EF-172DA7C872BF}" destId="{2A63B3FA-1D22-44B4-BA2E-606C1D859536}" srcOrd="0" destOrd="0" presId="urn:microsoft.com/office/officeart/2005/8/layout/hList1"/>
    <dgm:cxn modelId="{0DD8B988-76A8-405C-BE87-91FE2D0104B4}" srcId="{FB16791C-010C-4888-8B66-74AB37FF50D1}" destId="{8CDB15BB-2F4A-4E0B-B346-31EEC2BF1A4D}" srcOrd="0" destOrd="0" parTransId="{2A738F5D-190F-47C7-91FE-8B9A026355E6}" sibTransId="{DAD73FB4-CDB2-4ADB-BBDE-2E4042633068}"/>
    <dgm:cxn modelId="{94575A9D-4892-48C7-9A48-104F4EA4667B}" srcId="{7E6D4ACB-14C4-456B-BD94-379B756AEFC5}" destId="{016E1D42-BFB5-444A-B25E-B9BE1B628229}" srcOrd="0" destOrd="0" parTransId="{37BC3CD2-FB84-4815-96B5-1C83BE85A115}" sibTransId="{E9F85A35-CEE9-4741-9D24-1B573FF3A7D8}"/>
    <dgm:cxn modelId="{380620DA-9AFF-4524-BAE0-69BBCB00D3C1}" type="presOf" srcId="{FB16791C-010C-4888-8B66-74AB37FF50D1}" destId="{9AFE4F65-61B8-4300-AE65-915C884C77E0}" srcOrd="0" destOrd="0" presId="urn:microsoft.com/office/officeart/2005/8/layout/hList1"/>
    <dgm:cxn modelId="{5CD79EDD-67DB-4DF2-AD7A-63D40AFD990E}" type="presOf" srcId="{6F4A263D-4B7F-4B40-922A-49228C811AE5}" destId="{1594B266-3D10-4513-86A0-E86C6D779582}" srcOrd="0" destOrd="0" presId="urn:microsoft.com/office/officeart/2005/8/layout/hList1"/>
    <dgm:cxn modelId="{963E44E2-118B-4521-BEA1-E64CCC10E3DC}" srcId="{4C4268C8-4B59-431E-A48A-7E4A2934ED83}" destId="{25862F72-B230-4A59-B8EF-172DA7C872BF}" srcOrd="0" destOrd="0" parTransId="{6237C858-0279-4444-A4A3-1A1F1044DD6A}" sibTransId="{1B6F1063-E195-4A36-B678-26FE428B67C1}"/>
    <dgm:cxn modelId="{9B4298E9-C4B0-4ECB-8C18-821AE4A59393}" srcId="{6F4A263D-4B7F-4B40-922A-49228C811AE5}" destId="{88991C15-FB8D-410A-AC35-41142AFBD143}" srcOrd="0" destOrd="0" parTransId="{CC801847-0801-4A5A-A639-5A5438650443}" sibTransId="{02ACA9C4-099D-46AF-A09B-CC9DE6566686}"/>
    <dgm:cxn modelId="{52C720EE-47DD-41ED-B246-2111CC76EE33}" srcId="{FB16791C-010C-4888-8B66-74AB37FF50D1}" destId="{4C4268C8-4B59-431E-A48A-7E4A2934ED83}" srcOrd="2" destOrd="0" parTransId="{E5AC89D9-B565-4305-A39B-24CDF6BEDF16}" sibTransId="{8A9D2499-78EC-4A53-BD5F-E9C630D36B49}"/>
    <dgm:cxn modelId="{225208FF-49BC-47DD-9D3D-12B34B9D5895}" type="presOf" srcId="{8CDB15BB-2F4A-4E0B-B346-31EEC2BF1A4D}" destId="{2E448737-D64F-452C-9053-E8FB059301BF}" srcOrd="0" destOrd="0" presId="urn:microsoft.com/office/officeart/2005/8/layout/hList1"/>
    <dgm:cxn modelId="{00767248-EBFB-41B3-9270-5CE683D0E600}" type="presParOf" srcId="{9AFE4F65-61B8-4300-AE65-915C884C77E0}" destId="{54177803-FDF1-4150-8086-6D8773E476F1}" srcOrd="0" destOrd="0" presId="urn:microsoft.com/office/officeart/2005/8/layout/hList1"/>
    <dgm:cxn modelId="{5022690C-6C17-49F7-A52A-DDB139D0A54A}" type="presParOf" srcId="{54177803-FDF1-4150-8086-6D8773E476F1}" destId="{2E448737-D64F-452C-9053-E8FB059301BF}" srcOrd="0" destOrd="0" presId="urn:microsoft.com/office/officeart/2005/8/layout/hList1"/>
    <dgm:cxn modelId="{6C6A46F7-CA86-41F7-AEF5-3C42574A6782}" type="presParOf" srcId="{54177803-FDF1-4150-8086-6D8773E476F1}" destId="{0AA79FD6-E373-4269-A328-691DD488B16F}" srcOrd="1" destOrd="0" presId="urn:microsoft.com/office/officeart/2005/8/layout/hList1"/>
    <dgm:cxn modelId="{98A33CBA-73F1-4A88-BEC3-9A7FE0939F56}" type="presParOf" srcId="{9AFE4F65-61B8-4300-AE65-915C884C77E0}" destId="{AA8038D9-2BF9-442B-BA6D-FCC29E48C28E}" srcOrd="1" destOrd="0" presId="urn:microsoft.com/office/officeart/2005/8/layout/hList1"/>
    <dgm:cxn modelId="{CD6C38F8-D412-4AE1-B563-00B709439633}" type="presParOf" srcId="{9AFE4F65-61B8-4300-AE65-915C884C77E0}" destId="{CE13C9A5-3758-4C49-B19B-0F8B5F665FED}" srcOrd="2" destOrd="0" presId="urn:microsoft.com/office/officeart/2005/8/layout/hList1"/>
    <dgm:cxn modelId="{2D92427F-30AA-4C49-B03E-0B0276B7925C}" type="presParOf" srcId="{CE13C9A5-3758-4C49-B19B-0F8B5F665FED}" destId="{6A0FBBA9-EC7F-467C-B762-52C0FC0F4B0C}" srcOrd="0" destOrd="0" presId="urn:microsoft.com/office/officeart/2005/8/layout/hList1"/>
    <dgm:cxn modelId="{6FA238A6-4F53-465D-A56A-AD8E006FFFE9}" type="presParOf" srcId="{CE13C9A5-3758-4C49-B19B-0F8B5F665FED}" destId="{A5A42D2F-C3E9-4E5C-9E5C-58DBB1186B56}" srcOrd="1" destOrd="0" presId="urn:microsoft.com/office/officeart/2005/8/layout/hList1"/>
    <dgm:cxn modelId="{FCB96830-46F2-42E7-B956-18FFC0DF5628}" type="presParOf" srcId="{9AFE4F65-61B8-4300-AE65-915C884C77E0}" destId="{BF8DAD7C-676B-42DD-99E9-8D8B9F19D1A4}" srcOrd="3" destOrd="0" presId="urn:microsoft.com/office/officeart/2005/8/layout/hList1"/>
    <dgm:cxn modelId="{C06FE6AC-4276-4016-8A7C-DA663C2DAC33}" type="presParOf" srcId="{9AFE4F65-61B8-4300-AE65-915C884C77E0}" destId="{22978BCA-6A07-4684-BA6A-E7A7EAFE05D5}" srcOrd="4" destOrd="0" presId="urn:microsoft.com/office/officeart/2005/8/layout/hList1"/>
    <dgm:cxn modelId="{C8DB771A-7B41-4E8B-8099-1A4F70BBA167}" type="presParOf" srcId="{22978BCA-6A07-4684-BA6A-E7A7EAFE05D5}" destId="{35A6A134-2DF1-46DB-86FE-54A361A5EFFD}" srcOrd="0" destOrd="0" presId="urn:microsoft.com/office/officeart/2005/8/layout/hList1"/>
    <dgm:cxn modelId="{1428F0BD-72EB-4871-8EB5-4A1602837296}" type="presParOf" srcId="{22978BCA-6A07-4684-BA6A-E7A7EAFE05D5}" destId="{2A63B3FA-1D22-44B4-BA2E-606C1D859536}" srcOrd="1" destOrd="0" presId="urn:microsoft.com/office/officeart/2005/8/layout/hList1"/>
    <dgm:cxn modelId="{0EF09DDA-D857-4C6E-A732-4DA01A524B0E}" type="presParOf" srcId="{9AFE4F65-61B8-4300-AE65-915C884C77E0}" destId="{E26FA35F-8965-4EC3-A2F4-7B7B7E3A307A}" srcOrd="5" destOrd="0" presId="urn:microsoft.com/office/officeart/2005/8/layout/hList1"/>
    <dgm:cxn modelId="{0D0B739F-4FD1-4968-AB39-734F194DB93B}" type="presParOf" srcId="{9AFE4F65-61B8-4300-AE65-915C884C77E0}" destId="{D630B026-1A46-4F7C-A38A-F486E1F2ADBD}" srcOrd="6" destOrd="0" presId="urn:microsoft.com/office/officeart/2005/8/layout/hList1"/>
    <dgm:cxn modelId="{870527FD-5615-4BDE-8D23-F9C0000FF2CE}" type="presParOf" srcId="{D630B026-1A46-4F7C-A38A-F486E1F2ADBD}" destId="{1594B266-3D10-4513-86A0-E86C6D779582}" srcOrd="0" destOrd="0" presId="urn:microsoft.com/office/officeart/2005/8/layout/hList1"/>
    <dgm:cxn modelId="{BEB46F74-5C54-49B6-BCD6-9CCD7D76BB20}" type="presParOf" srcId="{D630B026-1A46-4F7C-A38A-F486E1F2ADBD}" destId="{9A4B52EB-41F1-4088-B11F-380E8C8134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6791C-010C-4888-8B66-74AB37FF50D1}" type="doc">
      <dgm:prSet loTypeId="urn:microsoft.com/office/officeart/2005/8/layout/hList1" loCatId="Inbox" qsTypeId="urn:microsoft.com/office/officeart/2005/8/quickstyle/simple1" qsCatId="simple" csTypeId="urn:microsoft.com/office/officeart/2005/8/colors/colorful4" csCatId="colorful" phldr="1"/>
      <dgm:spPr/>
      <dgm:t>
        <a:bodyPr/>
        <a:lstStyle/>
        <a:p>
          <a:endParaRPr lang="en-US"/>
        </a:p>
      </dgm:t>
    </dgm:pt>
    <dgm:pt modelId="{8CDB15BB-2F4A-4E0B-B346-31EEC2BF1A4D}">
      <dgm:prSet/>
      <dgm:spPr/>
      <dgm:t>
        <a:bodyPr/>
        <a:lstStyle/>
        <a:p>
          <a:r>
            <a:rPr lang="en-GB" b="0" i="0"/>
            <a:t>Process full</a:t>
          </a:r>
          <a:endParaRPr lang="en-US"/>
        </a:p>
      </dgm:t>
    </dgm:pt>
    <dgm:pt modelId="{2A738F5D-190F-47C7-91FE-8B9A026355E6}" type="parTrans" cxnId="{0DD8B988-76A8-405C-BE87-91FE2D0104B4}">
      <dgm:prSet/>
      <dgm:spPr/>
      <dgm:t>
        <a:bodyPr/>
        <a:lstStyle/>
        <a:p>
          <a:endParaRPr lang="en-US"/>
        </a:p>
      </dgm:t>
    </dgm:pt>
    <dgm:pt modelId="{DAD73FB4-CDB2-4ADB-BBDE-2E4042633068}" type="sibTrans" cxnId="{0DD8B988-76A8-405C-BE87-91FE2D0104B4}">
      <dgm:prSet/>
      <dgm:spPr/>
      <dgm:t>
        <a:bodyPr/>
        <a:lstStyle/>
        <a:p>
          <a:endParaRPr lang="en-US"/>
        </a:p>
      </dgm:t>
    </dgm:pt>
    <dgm:pt modelId="{7E6D4ACB-14C4-456B-BD94-379B756AEFC5}">
      <dgm:prSet/>
      <dgm:spPr/>
      <dgm:t>
        <a:bodyPr/>
        <a:lstStyle/>
        <a:p>
          <a:r>
            <a:rPr lang="en-GB" b="0" i="0"/>
            <a:t>Process data</a:t>
          </a:r>
          <a:endParaRPr lang="en-US"/>
        </a:p>
      </dgm:t>
    </dgm:pt>
    <dgm:pt modelId="{3991189C-04C6-4534-8B52-B12D4D8C7A75}" type="parTrans" cxnId="{B944AB72-5E4E-43CD-BA5D-63A05DEFD8B2}">
      <dgm:prSet/>
      <dgm:spPr/>
      <dgm:t>
        <a:bodyPr/>
        <a:lstStyle/>
        <a:p>
          <a:endParaRPr lang="en-US"/>
        </a:p>
      </dgm:t>
    </dgm:pt>
    <dgm:pt modelId="{DE5C2A16-BC46-4BB3-8B7A-501CFAFED14B}" type="sibTrans" cxnId="{B944AB72-5E4E-43CD-BA5D-63A05DEFD8B2}">
      <dgm:prSet/>
      <dgm:spPr/>
      <dgm:t>
        <a:bodyPr/>
        <a:lstStyle/>
        <a:p>
          <a:endParaRPr lang="en-US"/>
        </a:p>
      </dgm:t>
    </dgm:pt>
    <dgm:pt modelId="{4C4268C8-4B59-431E-A48A-7E4A2934ED83}">
      <dgm:prSet/>
      <dgm:spPr/>
      <dgm:t>
        <a:bodyPr/>
        <a:lstStyle/>
        <a:p>
          <a:r>
            <a:rPr lang="en-GB" b="0" i="0"/>
            <a:t>Process clear</a:t>
          </a:r>
          <a:endParaRPr lang="en-US"/>
        </a:p>
      </dgm:t>
    </dgm:pt>
    <dgm:pt modelId="{E5AC89D9-B565-4305-A39B-24CDF6BEDF16}" type="parTrans" cxnId="{52C720EE-47DD-41ED-B246-2111CC76EE33}">
      <dgm:prSet/>
      <dgm:spPr/>
      <dgm:t>
        <a:bodyPr/>
        <a:lstStyle/>
        <a:p>
          <a:endParaRPr lang="en-US"/>
        </a:p>
      </dgm:t>
    </dgm:pt>
    <dgm:pt modelId="{8A9D2499-78EC-4A53-BD5F-E9C630D36B49}" type="sibTrans" cxnId="{52C720EE-47DD-41ED-B246-2111CC76EE33}">
      <dgm:prSet/>
      <dgm:spPr/>
      <dgm:t>
        <a:bodyPr/>
        <a:lstStyle/>
        <a:p>
          <a:endParaRPr lang="en-US"/>
        </a:p>
      </dgm:t>
    </dgm:pt>
    <dgm:pt modelId="{6F4A263D-4B7F-4B40-922A-49228C811AE5}">
      <dgm:prSet/>
      <dgm:spPr/>
      <dgm:t>
        <a:bodyPr/>
        <a:lstStyle/>
        <a:p>
          <a:r>
            <a:rPr lang="en-GB" b="0" i="0"/>
            <a:t>Process defrag</a:t>
          </a:r>
          <a:endParaRPr lang="en-US"/>
        </a:p>
      </dgm:t>
    </dgm:pt>
    <dgm:pt modelId="{4FE450CB-06CA-4519-901A-7E89B2CB7CEA}" type="parTrans" cxnId="{BB54DA3C-ED12-44DC-9927-84947A40A563}">
      <dgm:prSet/>
      <dgm:spPr/>
      <dgm:t>
        <a:bodyPr/>
        <a:lstStyle/>
        <a:p>
          <a:endParaRPr lang="en-US"/>
        </a:p>
      </dgm:t>
    </dgm:pt>
    <dgm:pt modelId="{1CE04972-85B3-4A02-8D66-EC7A3EB72166}" type="sibTrans" cxnId="{BB54DA3C-ED12-44DC-9927-84947A40A563}">
      <dgm:prSet/>
      <dgm:spPr/>
      <dgm:t>
        <a:bodyPr/>
        <a:lstStyle/>
        <a:p>
          <a:endParaRPr lang="en-US"/>
        </a:p>
      </dgm:t>
    </dgm:pt>
    <dgm:pt modelId="{88991C15-FB8D-410A-AC35-41142AFBD143}">
      <dgm:prSet/>
      <dgm:spPr/>
      <dgm:t>
        <a:bodyPr/>
        <a:lstStyle/>
        <a:p>
          <a:r>
            <a:rPr lang="en-GB" b="0" i="0"/>
            <a:t>Degragments the auxiliary table indexes</a:t>
          </a:r>
          <a:endParaRPr lang="en-US"/>
        </a:p>
      </dgm:t>
    </dgm:pt>
    <dgm:pt modelId="{CC801847-0801-4A5A-A639-5A5438650443}" type="parTrans" cxnId="{9B4298E9-C4B0-4ECB-8C18-821AE4A59393}">
      <dgm:prSet/>
      <dgm:spPr/>
      <dgm:t>
        <a:bodyPr/>
        <a:lstStyle/>
        <a:p>
          <a:endParaRPr lang="en-US"/>
        </a:p>
      </dgm:t>
    </dgm:pt>
    <dgm:pt modelId="{02ACA9C4-099D-46AF-A09B-CC9DE6566686}" type="sibTrans" cxnId="{9B4298E9-C4B0-4ECB-8C18-821AE4A59393}">
      <dgm:prSet/>
      <dgm:spPr/>
      <dgm:t>
        <a:bodyPr/>
        <a:lstStyle/>
        <a:p>
          <a:endParaRPr lang="en-US"/>
        </a:p>
      </dgm:t>
    </dgm:pt>
    <dgm:pt modelId="{25862F72-B230-4A59-B8EF-172DA7C872BF}">
      <dgm:prSet/>
      <dgm:spPr/>
      <dgm:t>
        <a:bodyPr/>
        <a:lstStyle/>
        <a:p>
          <a:r>
            <a:rPr lang="en-GB" b="0" i="0"/>
            <a:t>Removes all data from a table and any table partitions</a:t>
          </a:r>
          <a:endParaRPr lang="en-US"/>
        </a:p>
      </dgm:t>
    </dgm:pt>
    <dgm:pt modelId="{6237C858-0279-4444-A4A3-1A1F1044DD6A}" type="parTrans" cxnId="{963E44E2-118B-4521-BEA1-E64CCC10E3DC}">
      <dgm:prSet/>
      <dgm:spPr/>
      <dgm:t>
        <a:bodyPr/>
        <a:lstStyle/>
        <a:p>
          <a:endParaRPr lang="en-US"/>
        </a:p>
      </dgm:t>
    </dgm:pt>
    <dgm:pt modelId="{1B6F1063-E195-4A36-B678-26FE428B67C1}" type="sibTrans" cxnId="{963E44E2-118B-4521-BEA1-E64CCC10E3DC}">
      <dgm:prSet/>
      <dgm:spPr/>
      <dgm:t>
        <a:bodyPr/>
        <a:lstStyle/>
        <a:p>
          <a:endParaRPr lang="en-US"/>
        </a:p>
      </dgm:t>
    </dgm:pt>
    <dgm:pt modelId="{016E1D42-BFB5-444A-B25E-B9BE1B628229}">
      <dgm:prSet/>
      <dgm:spPr/>
      <dgm:t>
        <a:bodyPr/>
        <a:lstStyle/>
        <a:p>
          <a:r>
            <a:rPr lang="en-GB" b="0" i="0"/>
            <a:t>Load data into a partition or a table </a:t>
          </a:r>
          <a:r>
            <a:rPr lang="en-GB" b="1" i="0"/>
            <a:t>without rebuilding relationships or calculated columns</a:t>
          </a:r>
          <a:endParaRPr lang="en-US" b="1"/>
        </a:p>
      </dgm:t>
    </dgm:pt>
    <dgm:pt modelId="{37BC3CD2-FB84-4815-96B5-1C83BE85A115}" type="parTrans" cxnId="{94575A9D-4892-48C7-9A48-104F4EA4667B}">
      <dgm:prSet/>
      <dgm:spPr/>
      <dgm:t>
        <a:bodyPr/>
        <a:lstStyle/>
        <a:p>
          <a:endParaRPr lang="en-US"/>
        </a:p>
      </dgm:t>
    </dgm:pt>
    <dgm:pt modelId="{E9F85A35-CEE9-4741-9D24-1B573FF3A7D8}" type="sibTrans" cxnId="{94575A9D-4892-48C7-9A48-104F4EA4667B}">
      <dgm:prSet/>
      <dgm:spPr/>
      <dgm:t>
        <a:bodyPr/>
        <a:lstStyle/>
        <a:p>
          <a:endParaRPr lang="en-US"/>
        </a:p>
      </dgm:t>
    </dgm:pt>
    <dgm:pt modelId="{E63D12F5-EB11-490A-830A-CFFD8CDD6934}">
      <dgm:prSet/>
      <dgm:spPr/>
      <dgm:t>
        <a:bodyPr/>
        <a:lstStyle/>
        <a:p>
          <a:r>
            <a:rPr lang="en-GB" b="0" i="0"/>
            <a:t>Processes a table and all the objects it contains</a:t>
          </a:r>
          <a:endParaRPr lang="en-US"/>
        </a:p>
      </dgm:t>
    </dgm:pt>
    <dgm:pt modelId="{AEB10A61-1BE9-4627-9F65-79011851DFCC}" type="parTrans" cxnId="{43EF872E-5AB6-42FF-B875-83337E0B21C6}">
      <dgm:prSet/>
      <dgm:spPr/>
      <dgm:t>
        <a:bodyPr/>
        <a:lstStyle/>
        <a:p>
          <a:endParaRPr lang="en-US"/>
        </a:p>
      </dgm:t>
    </dgm:pt>
    <dgm:pt modelId="{AB36E8A0-30D6-4C23-AFE9-A119E3BEDDFD}" type="sibTrans" cxnId="{43EF872E-5AB6-42FF-B875-83337E0B21C6}">
      <dgm:prSet/>
      <dgm:spPr/>
      <dgm:t>
        <a:bodyPr/>
        <a:lstStyle/>
        <a:p>
          <a:endParaRPr lang="en-US"/>
        </a:p>
      </dgm:t>
    </dgm:pt>
    <dgm:pt modelId="{9AFE4F65-61B8-4300-AE65-915C884C77E0}" type="pres">
      <dgm:prSet presAssocID="{FB16791C-010C-4888-8B66-74AB37FF50D1}" presName="Name0" presStyleCnt="0">
        <dgm:presLayoutVars>
          <dgm:dir/>
          <dgm:animLvl val="lvl"/>
          <dgm:resizeHandles val="exact"/>
        </dgm:presLayoutVars>
      </dgm:prSet>
      <dgm:spPr/>
    </dgm:pt>
    <dgm:pt modelId="{54177803-FDF1-4150-8086-6D8773E476F1}" type="pres">
      <dgm:prSet presAssocID="{8CDB15BB-2F4A-4E0B-B346-31EEC2BF1A4D}" presName="composite" presStyleCnt="0"/>
      <dgm:spPr/>
    </dgm:pt>
    <dgm:pt modelId="{2E448737-D64F-452C-9053-E8FB059301BF}" type="pres">
      <dgm:prSet presAssocID="{8CDB15BB-2F4A-4E0B-B346-31EEC2BF1A4D}" presName="parTx" presStyleLbl="alignNode1" presStyleIdx="0" presStyleCnt="4">
        <dgm:presLayoutVars>
          <dgm:chMax val="0"/>
          <dgm:chPref val="0"/>
          <dgm:bulletEnabled val="1"/>
        </dgm:presLayoutVars>
      </dgm:prSet>
      <dgm:spPr/>
    </dgm:pt>
    <dgm:pt modelId="{0AA79FD6-E373-4269-A328-691DD488B16F}" type="pres">
      <dgm:prSet presAssocID="{8CDB15BB-2F4A-4E0B-B346-31EEC2BF1A4D}" presName="desTx" presStyleLbl="alignAccFollowNode1" presStyleIdx="0" presStyleCnt="4">
        <dgm:presLayoutVars>
          <dgm:bulletEnabled val="1"/>
        </dgm:presLayoutVars>
      </dgm:prSet>
      <dgm:spPr/>
    </dgm:pt>
    <dgm:pt modelId="{AA8038D9-2BF9-442B-BA6D-FCC29E48C28E}" type="pres">
      <dgm:prSet presAssocID="{DAD73FB4-CDB2-4ADB-BBDE-2E4042633068}" presName="space" presStyleCnt="0"/>
      <dgm:spPr/>
    </dgm:pt>
    <dgm:pt modelId="{CE13C9A5-3758-4C49-B19B-0F8B5F665FED}" type="pres">
      <dgm:prSet presAssocID="{7E6D4ACB-14C4-456B-BD94-379B756AEFC5}" presName="composite" presStyleCnt="0"/>
      <dgm:spPr/>
    </dgm:pt>
    <dgm:pt modelId="{6A0FBBA9-EC7F-467C-B762-52C0FC0F4B0C}" type="pres">
      <dgm:prSet presAssocID="{7E6D4ACB-14C4-456B-BD94-379B756AEFC5}" presName="parTx" presStyleLbl="alignNode1" presStyleIdx="1" presStyleCnt="4">
        <dgm:presLayoutVars>
          <dgm:chMax val="0"/>
          <dgm:chPref val="0"/>
          <dgm:bulletEnabled val="1"/>
        </dgm:presLayoutVars>
      </dgm:prSet>
      <dgm:spPr/>
    </dgm:pt>
    <dgm:pt modelId="{A5A42D2F-C3E9-4E5C-9E5C-58DBB1186B56}" type="pres">
      <dgm:prSet presAssocID="{7E6D4ACB-14C4-456B-BD94-379B756AEFC5}" presName="desTx" presStyleLbl="alignAccFollowNode1" presStyleIdx="1" presStyleCnt="4">
        <dgm:presLayoutVars>
          <dgm:bulletEnabled val="1"/>
        </dgm:presLayoutVars>
      </dgm:prSet>
      <dgm:spPr/>
    </dgm:pt>
    <dgm:pt modelId="{BF8DAD7C-676B-42DD-99E9-8D8B9F19D1A4}" type="pres">
      <dgm:prSet presAssocID="{DE5C2A16-BC46-4BB3-8B7A-501CFAFED14B}" presName="space" presStyleCnt="0"/>
      <dgm:spPr/>
    </dgm:pt>
    <dgm:pt modelId="{22978BCA-6A07-4684-BA6A-E7A7EAFE05D5}" type="pres">
      <dgm:prSet presAssocID="{4C4268C8-4B59-431E-A48A-7E4A2934ED83}" presName="composite" presStyleCnt="0"/>
      <dgm:spPr/>
    </dgm:pt>
    <dgm:pt modelId="{35A6A134-2DF1-46DB-86FE-54A361A5EFFD}" type="pres">
      <dgm:prSet presAssocID="{4C4268C8-4B59-431E-A48A-7E4A2934ED83}" presName="parTx" presStyleLbl="alignNode1" presStyleIdx="2" presStyleCnt="4">
        <dgm:presLayoutVars>
          <dgm:chMax val="0"/>
          <dgm:chPref val="0"/>
          <dgm:bulletEnabled val="1"/>
        </dgm:presLayoutVars>
      </dgm:prSet>
      <dgm:spPr/>
    </dgm:pt>
    <dgm:pt modelId="{2A63B3FA-1D22-44B4-BA2E-606C1D859536}" type="pres">
      <dgm:prSet presAssocID="{4C4268C8-4B59-431E-A48A-7E4A2934ED83}" presName="desTx" presStyleLbl="alignAccFollowNode1" presStyleIdx="2" presStyleCnt="4">
        <dgm:presLayoutVars>
          <dgm:bulletEnabled val="1"/>
        </dgm:presLayoutVars>
      </dgm:prSet>
      <dgm:spPr/>
    </dgm:pt>
    <dgm:pt modelId="{E26FA35F-8965-4EC3-A2F4-7B7B7E3A307A}" type="pres">
      <dgm:prSet presAssocID="{8A9D2499-78EC-4A53-BD5F-E9C630D36B49}" presName="space" presStyleCnt="0"/>
      <dgm:spPr/>
    </dgm:pt>
    <dgm:pt modelId="{D630B026-1A46-4F7C-A38A-F486E1F2ADBD}" type="pres">
      <dgm:prSet presAssocID="{6F4A263D-4B7F-4B40-922A-49228C811AE5}" presName="composite" presStyleCnt="0"/>
      <dgm:spPr/>
    </dgm:pt>
    <dgm:pt modelId="{1594B266-3D10-4513-86A0-E86C6D779582}" type="pres">
      <dgm:prSet presAssocID="{6F4A263D-4B7F-4B40-922A-49228C811AE5}" presName="parTx" presStyleLbl="alignNode1" presStyleIdx="3" presStyleCnt="4">
        <dgm:presLayoutVars>
          <dgm:chMax val="0"/>
          <dgm:chPref val="0"/>
          <dgm:bulletEnabled val="1"/>
        </dgm:presLayoutVars>
      </dgm:prSet>
      <dgm:spPr/>
    </dgm:pt>
    <dgm:pt modelId="{9A4B52EB-41F1-4088-B11F-380E8C8134F9}" type="pres">
      <dgm:prSet presAssocID="{6F4A263D-4B7F-4B40-922A-49228C811AE5}" presName="desTx" presStyleLbl="alignAccFollowNode1" presStyleIdx="3" presStyleCnt="4">
        <dgm:presLayoutVars>
          <dgm:bulletEnabled val="1"/>
        </dgm:presLayoutVars>
      </dgm:prSet>
      <dgm:spPr/>
    </dgm:pt>
  </dgm:ptLst>
  <dgm:cxnLst>
    <dgm:cxn modelId="{96AE0E13-E27C-401B-8114-14648BFC0891}" type="presOf" srcId="{E63D12F5-EB11-490A-830A-CFFD8CDD6934}" destId="{0AA79FD6-E373-4269-A328-691DD488B16F}" srcOrd="0" destOrd="0" presId="urn:microsoft.com/office/officeart/2005/8/layout/hList1"/>
    <dgm:cxn modelId="{43EF872E-5AB6-42FF-B875-83337E0B21C6}" srcId="{8CDB15BB-2F4A-4E0B-B346-31EEC2BF1A4D}" destId="{E63D12F5-EB11-490A-830A-CFFD8CDD6934}" srcOrd="0" destOrd="0" parTransId="{AEB10A61-1BE9-4627-9F65-79011851DFCC}" sibTransId="{AB36E8A0-30D6-4C23-AFE9-A119E3BEDDFD}"/>
    <dgm:cxn modelId="{BB54DA3C-ED12-44DC-9927-84947A40A563}" srcId="{FB16791C-010C-4888-8B66-74AB37FF50D1}" destId="{6F4A263D-4B7F-4B40-922A-49228C811AE5}" srcOrd="3" destOrd="0" parTransId="{4FE450CB-06CA-4519-901A-7E89B2CB7CEA}" sibTransId="{1CE04972-85B3-4A02-8D66-EC7A3EB72166}"/>
    <dgm:cxn modelId="{C89FA267-E630-4944-A760-4248F6825277}" type="presOf" srcId="{4C4268C8-4B59-431E-A48A-7E4A2934ED83}" destId="{35A6A134-2DF1-46DB-86FE-54A361A5EFFD}" srcOrd="0" destOrd="0" presId="urn:microsoft.com/office/officeart/2005/8/layout/hList1"/>
    <dgm:cxn modelId="{7180314B-46F9-47BD-806E-5E058F89D5A6}" type="presOf" srcId="{7E6D4ACB-14C4-456B-BD94-379B756AEFC5}" destId="{6A0FBBA9-EC7F-467C-B762-52C0FC0F4B0C}" srcOrd="0" destOrd="0" presId="urn:microsoft.com/office/officeart/2005/8/layout/hList1"/>
    <dgm:cxn modelId="{B944AB72-5E4E-43CD-BA5D-63A05DEFD8B2}" srcId="{FB16791C-010C-4888-8B66-74AB37FF50D1}" destId="{7E6D4ACB-14C4-456B-BD94-379B756AEFC5}" srcOrd="1" destOrd="0" parTransId="{3991189C-04C6-4534-8B52-B12D4D8C7A75}" sibTransId="{DE5C2A16-BC46-4BB3-8B7A-501CFAFED14B}"/>
    <dgm:cxn modelId="{D3CBA378-474A-489F-B2BD-0A28372D74A2}" type="presOf" srcId="{88991C15-FB8D-410A-AC35-41142AFBD143}" destId="{9A4B52EB-41F1-4088-B11F-380E8C8134F9}" srcOrd="0" destOrd="0" presId="urn:microsoft.com/office/officeart/2005/8/layout/hList1"/>
    <dgm:cxn modelId="{D19F5480-8904-499D-B2F8-0B0855EF5F9B}" type="presOf" srcId="{016E1D42-BFB5-444A-B25E-B9BE1B628229}" destId="{A5A42D2F-C3E9-4E5C-9E5C-58DBB1186B56}" srcOrd="0" destOrd="0" presId="urn:microsoft.com/office/officeart/2005/8/layout/hList1"/>
    <dgm:cxn modelId="{AF8C6286-E63E-414E-9685-DF0643B9DD3D}" type="presOf" srcId="{25862F72-B230-4A59-B8EF-172DA7C872BF}" destId="{2A63B3FA-1D22-44B4-BA2E-606C1D859536}" srcOrd="0" destOrd="0" presId="urn:microsoft.com/office/officeart/2005/8/layout/hList1"/>
    <dgm:cxn modelId="{0DD8B988-76A8-405C-BE87-91FE2D0104B4}" srcId="{FB16791C-010C-4888-8B66-74AB37FF50D1}" destId="{8CDB15BB-2F4A-4E0B-B346-31EEC2BF1A4D}" srcOrd="0" destOrd="0" parTransId="{2A738F5D-190F-47C7-91FE-8B9A026355E6}" sibTransId="{DAD73FB4-CDB2-4ADB-BBDE-2E4042633068}"/>
    <dgm:cxn modelId="{94575A9D-4892-48C7-9A48-104F4EA4667B}" srcId="{7E6D4ACB-14C4-456B-BD94-379B756AEFC5}" destId="{016E1D42-BFB5-444A-B25E-B9BE1B628229}" srcOrd="0" destOrd="0" parTransId="{37BC3CD2-FB84-4815-96B5-1C83BE85A115}" sibTransId="{E9F85A35-CEE9-4741-9D24-1B573FF3A7D8}"/>
    <dgm:cxn modelId="{380620DA-9AFF-4524-BAE0-69BBCB00D3C1}" type="presOf" srcId="{FB16791C-010C-4888-8B66-74AB37FF50D1}" destId="{9AFE4F65-61B8-4300-AE65-915C884C77E0}" srcOrd="0" destOrd="0" presId="urn:microsoft.com/office/officeart/2005/8/layout/hList1"/>
    <dgm:cxn modelId="{5CD79EDD-67DB-4DF2-AD7A-63D40AFD990E}" type="presOf" srcId="{6F4A263D-4B7F-4B40-922A-49228C811AE5}" destId="{1594B266-3D10-4513-86A0-E86C6D779582}" srcOrd="0" destOrd="0" presId="urn:microsoft.com/office/officeart/2005/8/layout/hList1"/>
    <dgm:cxn modelId="{963E44E2-118B-4521-BEA1-E64CCC10E3DC}" srcId="{4C4268C8-4B59-431E-A48A-7E4A2934ED83}" destId="{25862F72-B230-4A59-B8EF-172DA7C872BF}" srcOrd="0" destOrd="0" parTransId="{6237C858-0279-4444-A4A3-1A1F1044DD6A}" sibTransId="{1B6F1063-E195-4A36-B678-26FE428B67C1}"/>
    <dgm:cxn modelId="{9B4298E9-C4B0-4ECB-8C18-821AE4A59393}" srcId="{6F4A263D-4B7F-4B40-922A-49228C811AE5}" destId="{88991C15-FB8D-410A-AC35-41142AFBD143}" srcOrd="0" destOrd="0" parTransId="{CC801847-0801-4A5A-A639-5A5438650443}" sibTransId="{02ACA9C4-099D-46AF-A09B-CC9DE6566686}"/>
    <dgm:cxn modelId="{52C720EE-47DD-41ED-B246-2111CC76EE33}" srcId="{FB16791C-010C-4888-8B66-74AB37FF50D1}" destId="{4C4268C8-4B59-431E-A48A-7E4A2934ED83}" srcOrd="2" destOrd="0" parTransId="{E5AC89D9-B565-4305-A39B-24CDF6BEDF16}" sibTransId="{8A9D2499-78EC-4A53-BD5F-E9C630D36B49}"/>
    <dgm:cxn modelId="{225208FF-49BC-47DD-9D3D-12B34B9D5895}" type="presOf" srcId="{8CDB15BB-2F4A-4E0B-B346-31EEC2BF1A4D}" destId="{2E448737-D64F-452C-9053-E8FB059301BF}" srcOrd="0" destOrd="0" presId="urn:microsoft.com/office/officeart/2005/8/layout/hList1"/>
    <dgm:cxn modelId="{00767248-EBFB-41B3-9270-5CE683D0E600}" type="presParOf" srcId="{9AFE4F65-61B8-4300-AE65-915C884C77E0}" destId="{54177803-FDF1-4150-8086-6D8773E476F1}" srcOrd="0" destOrd="0" presId="urn:microsoft.com/office/officeart/2005/8/layout/hList1"/>
    <dgm:cxn modelId="{5022690C-6C17-49F7-A52A-DDB139D0A54A}" type="presParOf" srcId="{54177803-FDF1-4150-8086-6D8773E476F1}" destId="{2E448737-D64F-452C-9053-E8FB059301BF}" srcOrd="0" destOrd="0" presId="urn:microsoft.com/office/officeart/2005/8/layout/hList1"/>
    <dgm:cxn modelId="{6C6A46F7-CA86-41F7-AEF5-3C42574A6782}" type="presParOf" srcId="{54177803-FDF1-4150-8086-6D8773E476F1}" destId="{0AA79FD6-E373-4269-A328-691DD488B16F}" srcOrd="1" destOrd="0" presId="urn:microsoft.com/office/officeart/2005/8/layout/hList1"/>
    <dgm:cxn modelId="{98A33CBA-73F1-4A88-BEC3-9A7FE0939F56}" type="presParOf" srcId="{9AFE4F65-61B8-4300-AE65-915C884C77E0}" destId="{AA8038D9-2BF9-442B-BA6D-FCC29E48C28E}" srcOrd="1" destOrd="0" presId="urn:microsoft.com/office/officeart/2005/8/layout/hList1"/>
    <dgm:cxn modelId="{CD6C38F8-D412-4AE1-B563-00B709439633}" type="presParOf" srcId="{9AFE4F65-61B8-4300-AE65-915C884C77E0}" destId="{CE13C9A5-3758-4C49-B19B-0F8B5F665FED}" srcOrd="2" destOrd="0" presId="urn:microsoft.com/office/officeart/2005/8/layout/hList1"/>
    <dgm:cxn modelId="{2D92427F-30AA-4C49-B03E-0B0276B7925C}" type="presParOf" srcId="{CE13C9A5-3758-4C49-B19B-0F8B5F665FED}" destId="{6A0FBBA9-EC7F-467C-B762-52C0FC0F4B0C}" srcOrd="0" destOrd="0" presId="urn:microsoft.com/office/officeart/2005/8/layout/hList1"/>
    <dgm:cxn modelId="{6FA238A6-4F53-465D-A56A-AD8E006FFFE9}" type="presParOf" srcId="{CE13C9A5-3758-4C49-B19B-0F8B5F665FED}" destId="{A5A42D2F-C3E9-4E5C-9E5C-58DBB1186B56}" srcOrd="1" destOrd="0" presId="urn:microsoft.com/office/officeart/2005/8/layout/hList1"/>
    <dgm:cxn modelId="{FCB96830-46F2-42E7-B956-18FFC0DF5628}" type="presParOf" srcId="{9AFE4F65-61B8-4300-AE65-915C884C77E0}" destId="{BF8DAD7C-676B-42DD-99E9-8D8B9F19D1A4}" srcOrd="3" destOrd="0" presId="urn:microsoft.com/office/officeart/2005/8/layout/hList1"/>
    <dgm:cxn modelId="{C06FE6AC-4276-4016-8A7C-DA663C2DAC33}" type="presParOf" srcId="{9AFE4F65-61B8-4300-AE65-915C884C77E0}" destId="{22978BCA-6A07-4684-BA6A-E7A7EAFE05D5}" srcOrd="4" destOrd="0" presId="urn:microsoft.com/office/officeart/2005/8/layout/hList1"/>
    <dgm:cxn modelId="{C8DB771A-7B41-4E8B-8099-1A4F70BBA167}" type="presParOf" srcId="{22978BCA-6A07-4684-BA6A-E7A7EAFE05D5}" destId="{35A6A134-2DF1-46DB-86FE-54A361A5EFFD}" srcOrd="0" destOrd="0" presId="urn:microsoft.com/office/officeart/2005/8/layout/hList1"/>
    <dgm:cxn modelId="{1428F0BD-72EB-4871-8EB5-4A1602837296}" type="presParOf" srcId="{22978BCA-6A07-4684-BA6A-E7A7EAFE05D5}" destId="{2A63B3FA-1D22-44B4-BA2E-606C1D859536}" srcOrd="1" destOrd="0" presId="urn:microsoft.com/office/officeart/2005/8/layout/hList1"/>
    <dgm:cxn modelId="{0EF09DDA-D857-4C6E-A732-4DA01A524B0E}" type="presParOf" srcId="{9AFE4F65-61B8-4300-AE65-915C884C77E0}" destId="{E26FA35F-8965-4EC3-A2F4-7B7B7E3A307A}" srcOrd="5" destOrd="0" presId="urn:microsoft.com/office/officeart/2005/8/layout/hList1"/>
    <dgm:cxn modelId="{0D0B739F-4FD1-4968-AB39-734F194DB93B}" type="presParOf" srcId="{9AFE4F65-61B8-4300-AE65-915C884C77E0}" destId="{D630B026-1A46-4F7C-A38A-F486E1F2ADBD}" srcOrd="6" destOrd="0" presId="urn:microsoft.com/office/officeart/2005/8/layout/hList1"/>
    <dgm:cxn modelId="{870527FD-5615-4BDE-8D23-F9C0000FF2CE}" type="presParOf" srcId="{D630B026-1A46-4F7C-A38A-F486E1F2ADBD}" destId="{1594B266-3D10-4513-86A0-E86C6D779582}" srcOrd="0" destOrd="0" presId="urn:microsoft.com/office/officeart/2005/8/layout/hList1"/>
    <dgm:cxn modelId="{BEB46F74-5C54-49B6-BCD6-9CCD7D76BB20}" type="presParOf" srcId="{D630B026-1A46-4F7C-A38A-F486E1F2ADBD}" destId="{9A4B52EB-41F1-4088-B11F-380E8C8134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6791C-010C-4888-8B66-74AB37FF50D1}" type="doc">
      <dgm:prSet loTypeId="urn:microsoft.com/office/officeart/2005/8/layout/hList1" loCatId="Inbox" qsTypeId="urn:microsoft.com/office/officeart/2005/8/quickstyle/simple1" qsCatId="simple" csTypeId="urn:microsoft.com/office/officeart/2005/8/colors/colorful4" csCatId="colorful" phldr="1"/>
      <dgm:spPr/>
      <dgm:t>
        <a:bodyPr/>
        <a:lstStyle/>
        <a:p>
          <a:endParaRPr lang="en-US"/>
        </a:p>
      </dgm:t>
    </dgm:pt>
    <dgm:pt modelId="{8CDB15BB-2F4A-4E0B-B346-31EEC2BF1A4D}">
      <dgm:prSet/>
      <dgm:spPr/>
      <dgm:t>
        <a:bodyPr/>
        <a:lstStyle/>
        <a:p>
          <a:r>
            <a:rPr lang="en-GB" b="0" i="0"/>
            <a:t>Process full</a:t>
          </a:r>
          <a:endParaRPr lang="en-US"/>
        </a:p>
      </dgm:t>
    </dgm:pt>
    <dgm:pt modelId="{2A738F5D-190F-47C7-91FE-8B9A026355E6}" type="parTrans" cxnId="{0DD8B988-76A8-405C-BE87-91FE2D0104B4}">
      <dgm:prSet/>
      <dgm:spPr/>
      <dgm:t>
        <a:bodyPr/>
        <a:lstStyle/>
        <a:p>
          <a:endParaRPr lang="en-US"/>
        </a:p>
      </dgm:t>
    </dgm:pt>
    <dgm:pt modelId="{DAD73FB4-CDB2-4ADB-BBDE-2E4042633068}" type="sibTrans" cxnId="{0DD8B988-76A8-405C-BE87-91FE2D0104B4}">
      <dgm:prSet/>
      <dgm:spPr/>
      <dgm:t>
        <a:bodyPr/>
        <a:lstStyle/>
        <a:p>
          <a:endParaRPr lang="en-US"/>
        </a:p>
      </dgm:t>
    </dgm:pt>
    <dgm:pt modelId="{7E6D4ACB-14C4-456B-BD94-379B756AEFC5}">
      <dgm:prSet/>
      <dgm:spPr/>
      <dgm:t>
        <a:bodyPr/>
        <a:lstStyle/>
        <a:p>
          <a:r>
            <a:rPr lang="en-GB" b="0" i="0"/>
            <a:t>Process data</a:t>
          </a:r>
          <a:endParaRPr lang="en-US"/>
        </a:p>
      </dgm:t>
    </dgm:pt>
    <dgm:pt modelId="{3991189C-04C6-4534-8B52-B12D4D8C7A75}" type="parTrans" cxnId="{B944AB72-5E4E-43CD-BA5D-63A05DEFD8B2}">
      <dgm:prSet/>
      <dgm:spPr/>
      <dgm:t>
        <a:bodyPr/>
        <a:lstStyle/>
        <a:p>
          <a:endParaRPr lang="en-US"/>
        </a:p>
      </dgm:t>
    </dgm:pt>
    <dgm:pt modelId="{DE5C2A16-BC46-4BB3-8B7A-501CFAFED14B}" type="sibTrans" cxnId="{B944AB72-5E4E-43CD-BA5D-63A05DEFD8B2}">
      <dgm:prSet/>
      <dgm:spPr/>
      <dgm:t>
        <a:bodyPr/>
        <a:lstStyle/>
        <a:p>
          <a:endParaRPr lang="en-US"/>
        </a:p>
      </dgm:t>
    </dgm:pt>
    <dgm:pt modelId="{4C4268C8-4B59-431E-A48A-7E4A2934ED83}">
      <dgm:prSet/>
      <dgm:spPr/>
      <dgm:t>
        <a:bodyPr/>
        <a:lstStyle/>
        <a:p>
          <a:r>
            <a:rPr lang="en-GB" b="0" i="0"/>
            <a:t>Process clear</a:t>
          </a:r>
          <a:endParaRPr lang="en-US"/>
        </a:p>
      </dgm:t>
    </dgm:pt>
    <dgm:pt modelId="{E5AC89D9-B565-4305-A39B-24CDF6BEDF16}" type="parTrans" cxnId="{52C720EE-47DD-41ED-B246-2111CC76EE33}">
      <dgm:prSet/>
      <dgm:spPr/>
      <dgm:t>
        <a:bodyPr/>
        <a:lstStyle/>
        <a:p>
          <a:endParaRPr lang="en-US"/>
        </a:p>
      </dgm:t>
    </dgm:pt>
    <dgm:pt modelId="{8A9D2499-78EC-4A53-BD5F-E9C630D36B49}" type="sibTrans" cxnId="{52C720EE-47DD-41ED-B246-2111CC76EE33}">
      <dgm:prSet/>
      <dgm:spPr/>
      <dgm:t>
        <a:bodyPr/>
        <a:lstStyle/>
        <a:p>
          <a:endParaRPr lang="en-US"/>
        </a:p>
      </dgm:t>
    </dgm:pt>
    <dgm:pt modelId="{6F4A263D-4B7F-4B40-922A-49228C811AE5}">
      <dgm:prSet/>
      <dgm:spPr/>
      <dgm:t>
        <a:bodyPr/>
        <a:lstStyle/>
        <a:p>
          <a:r>
            <a:rPr lang="en-GB" b="0" i="0"/>
            <a:t>Process add</a:t>
          </a:r>
          <a:endParaRPr lang="en-US"/>
        </a:p>
      </dgm:t>
    </dgm:pt>
    <dgm:pt modelId="{4FE450CB-06CA-4519-901A-7E89B2CB7CEA}" type="parTrans" cxnId="{BB54DA3C-ED12-44DC-9927-84947A40A563}">
      <dgm:prSet/>
      <dgm:spPr/>
      <dgm:t>
        <a:bodyPr/>
        <a:lstStyle/>
        <a:p>
          <a:endParaRPr lang="en-US"/>
        </a:p>
      </dgm:t>
    </dgm:pt>
    <dgm:pt modelId="{1CE04972-85B3-4A02-8D66-EC7A3EB72166}" type="sibTrans" cxnId="{BB54DA3C-ED12-44DC-9927-84947A40A563}">
      <dgm:prSet/>
      <dgm:spPr/>
      <dgm:t>
        <a:bodyPr/>
        <a:lstStyle/>
        <a:p>
          <a:endParaRPr lang="en-US"/>
        </a:p>
      </dgm:t>
    </dgm:pt>
    <dgm:pt modelId="{88991C15-FB8D-410A-AC35-41142AFBD143}">
      <dgm:prSet/>
      <dgm:spPr/>
      <dgm:t>
        <a:bodyPr/>
        <a:lstStyle/>
        <a:p>
          <a:r>
            <a:rPr lang="en-GB" b="0" i="0"/>
            <a:t>Incrementally update partition with new data</a:t>
          </a:r>
          <a:endParaRPr lang="en-US"/>
        </a:p>
      </dgm:t>
    </dgm:pt>
    <dgm:pt modelId="{CC801847-0801-4A5A-A639-5A5438650443}" type="parTrans" cxnId="{9B4298E9-C4B0-4ECB-8C18-821AE4A59393}">
      <dgm:prSet/>
      <dgm:spPr/>
      <dgm:t>
        <a:bodyPr/>
        <a:lstStyle/>
        <a:p>
          <a:endParaRPr lang="en-US"/>
        </a:p>
      </dgm:t>
    </dgm:pt>
    <dgm:pt modelId="{02ACA9C4-099D-46AF-A09B-CC9DE6566686}" type="sibTrans" cxnId="{9B4298E9-C4B0-4ECB-8C18-821AE4A59393}">
      <dgm:prSet/>
      <dgm:spPr/>
      <dgm:t>
        <a:bodyPr/>
        <a:lstStyle/>
        <a:p>
          <a:endParaRPr lang="en-US"/>
        </a:p>
      </dgm:t>
    </dgm:pt>
    <dgm:pt modelId="{25862F72-B230-4A59-B8EF-172DA7C872BF}">
      <dgm:prSet/>
      <dgm:spPr/>
      <dgm:t>
        <a:bodyPr/>
        <a:lstStyle/>
        <a:p>
          <a:r>
            <a:rPr lang="en-GB" b="0" i="0"/>
            <a:t>Removes all data from a partition.</a:t>
          </a:r>
          <a:endParaRPr lang="en-US"/>
        </a:p>
      </dgm:t>
    </dgm:pt>
    <dgm:pt modelId="{6237C858-0279-4444-A4A3-1A1F1044DD6A}" type="parTrans" cxnId="{963E44E2-118B-4521-BEA1-E64CCC10E3DC}">
      <dgm:prSet/>
      <dgm:spPr/>
      <dgm:t>
        <a:bodyPr/>
        <a:lstStyle/>
        <a:p>
          <a:endParaRPr lang="en-US"/>
        </a:p>
      </dgm:t>
    </dgm:pt>
    <dgm:pt modelId="{1B6F1063-E195-4A36-B678-26FE428B67C1}" type="sibTrans" cxnId="{963E44E2-118B-4521-BEA1-E64CCC10E3DC}">
      <dgm:prSet/>
      <dgm:spPr/>
      <dgm:t>
        <a:bodyPr/>
        <a:lstStyle/>
        <a:p>
          <a:endParaRPr lang="en-US"/>
        </a:p>
      </dgm:t>
    </dgm:pt>
    <dgm:pt modelId="{016E1D42-BFB5-444A-B25E-B9BE1B628229}">
      <dgm:prSet/>
      <dgm:spPr/>
      <dgm:t>
        <a:bodyPr/>
        <a:lstStyle/>
        <a:p>
          <a:r>
            <a:rPr lang="en-GB" b="0" i="0"/>
            <a:t>Load data into a partition or a table </a:t>
          </a:r>
          <a:r>
            <a:rPr lang="en-GB" b="1" i="0"/>
            <a:t>without rebuilding relationships or calculated columns</a:t>
          </a:r>
          <a:endParaRPr lang="en-US" b="1"/>
        </a:p>
      </dgm:t>
    </dgm:pt>
    <dgm:pt modelId="{37BC3CD2-FB84-4815-96B5-1C83BE85A115}" type="parTrans" cxnId="{94575A9D-4892-48C7-9A48-104F4EA4667B}">
      <dgm:prSet/>
      <dgm:spPr/>
      <dgm:t>
        <a:bodyPr/>
        <a:lstStyle/>
        <a:p>
          <a:endParaRPr lang="en-US"/>
        </a:p>
      </dgm:t>
    </dgm:pt>
    <dgm:pt modelId="{E9F85A35-CEE9-4741-9D24-1B573FF3A7D8}" type="sibTrans" cxnId="{94575A9D-4892-48C7-9A48-104F4EA4667B}">
      <dgm:prSet/>
      <dgm:spPr/>
      <dgm:t>
        <a:bodyPr/>
        <a:lstStyle/>
        <a:p>
          <a:endParaRPr lang="en-US"/>
        </a:p>
      </dgm:t>
    </dgm:pt>
    <dgm:pt modelId="{E63D12F5-EB11-490A-830A-CFFD8CDD6934}">
      <dgm:prSet/>
      <dgm:spPr/>
      <dgm:t>
        <a:bodyPr/>
        <a:lstStyle/>
        <a:p>
          <a:r>
            <a:rPr lang="en-GB" b="0" i="0"/>
            <a:t>Processes a partition and all the objects it contains</a:t>
          </a:r>
          <a:endParaRPr lang="en-US"/>
        </a:p>
      </dgm:t>
    </dgm:pt>
    <dgm:pt modelId="{AEB10A61-1BE9-4627-9F65-79011851DFCC}" type="parTrans" cxnId="{43EF872E-5AB6-42FF-B875-83337E0B21C6}">
      <dgm:prSet/>
      <dgm:spPr/>
      <dgm:t>
        <a:bodyPr/>
        <a:lstStyle/>
        <a:p>
          <a:endParaRPr lang="en-US"/>
        </a:p>
      </dgm:t>
    </dgm:pt>
    <dgm:pt modelId="{AB36E8A0-30D6-4C23-AFE9-A119E3BEDDFD}" type="sibTrans" cxnId="{43EF872E-5AB6-42FF-B875-83337E0B21C6}">
      <dgm:prSet/>
      <dgm:spPr/>
      <dgm:t>
        <a:bodyPr/>
        <a:lstStyle/>
        <a:p>
          <a:endParaRPr lang="en-US"/>
        </a:p>
      </dgm:t>
    </dgm:pt>
    <dgm:pt modelId="{9AFE4F65-61B8-4300-AE65-915C884C77E0}" type="pres">
      <dgm:prSet presAssocID="{FB16791C-010C-4888-8B66-74AB37FF50D1}" presName="Name0" presStyleCnt="0">
        <dgm:presLayoutVars>
          <dgm:dir/>
          <dgm:animLvl val="lvl"/>
          <dgm:resizeHandles val="exact"/>
        </dgm:presLayoutVars>
      </dgm:prSet>
      <dgm:spPr/>
    </dgm:pt>
    <dgm:pt modelId="{54177803-FDF1-4150-8086-6D8773E476F1}" type="pres">
      <dgm:prSet presAssocID="{8CDB15BB-2F4A-4E0B-B346-31EEC2BF1A4D}" presName="composite" presStyleCnt="0"/>
      <dgm:spPr/>
    </dgm:pt>
    <dgm:pt modelId="{2E448737-D64F-452C-9053-E8FB059301BF}" type="pres">
      <dgm:prSet presAssocID="{8CDB15BB-2F4A-4E0B-B346-31EEC2BF1A4D}" presName="parTx" presStyleLbl="alignNode1" presStyleIdx="0" presStyleCnt="4">
        <dgm:presLayoutVars>
          <dgm:chMax val="0"/>
          <dgm:chPref val="0"/>
          <dgm:bulletEnabled val="1"/>
        </dgm:presLayoutVars>
      </dgm:prSet>
      <dgm:spPr/>
    </dgm:pt>
    <dgm:pt modelId="{0AA79FD6-E373-4269-A328-691DD488B16F}" type="pres">
      <dgm:prSet presAssocID="{8CDB15BB-2F4A-4E0B-B346-31EEC2BF1A4D}" presName="desTx" presStyleLbl="alignAccFollowNode1" presStyleIdx="0" presStyleCnt="4">
        <dgm:presLayoutVars>
          <dgm:bulletEnabled val="1"/>
        </dgm:presLayoutVars>
      </dgm:prSet>
      <dgm:spPr/>
    </dgm:pt>
    <dgm:pt modelId="{AA8038D9-2BF9-442B-BA6D-FCC29E48C28E}" type="pres">
      <dgm:prSet presAssocID="{DAD73FB4-CDB2-4ADB-BBDE-2E4042633068}" presName="space" presStyleCnt="0"/>
      <dgm:spPr/>
    </dgm:pt>
    <dgm:pt modelId="{CE13C9A5-3758-4C49-B19B-0F8B5F665FED}" type="pres">
      <dgm:prSet presAssocID="{7E6D4ACB-14C4-456B-BD94-379B756AEFC5}" presName="composite" presStyleCnt="0"/>
      <dgm:spPr/>
    </dgm:pt>
    <dgm:pt modelId="{6A0FBBA9-EC7F-467C-B762-52C0FC0F4B0C}" type="pres">
      <dgm:prSet presAssocID="{7E6D4ACB-14C4-456B-BD94-379B756AEFC5}" presName="parTx" presStyleLbl="alignNode1" presStyleIdx="1" presStyleCnt="4">
        <dgm:presLayoutVars>
          <dgm:chMax val="0"/>
          <dgm:chPref val="0"/>
          <dgm:bulletEnabled val="1"/>
        </dgm:presLayoutVars>
      </dgm:prSet>
      <dgm:spPr/>
    </dgm:pt>
    <dgm:pt modelId="{A5A42D2F-C3E9-4E5C-9E5C-58DBB1186B56}" type="pres">
      <dgm:prSet presAssocID="{7E6D4ACB-14C4-456B-BD94-379B756AEFC5}" presName="desTx" presStyleLbl="alignAccFollowNode1" presStyleIdx="1" presStyleCnt="4">
        <dgm:presLayoutVars>
          <dgm:bulletEnabled val="1"/>
        </dgm:presLayoutVars>
      </dgm:prSet>
      <dgm:spPr/>
    </dgm:pt>
    <dgm:pt modelId="{BF8DAD7C-676B-42DD-99E9-8D8B9F19D1A4}" type="pres">
      <dgm:prSet presAssocID="{DE5C2A16-BC46-4BB3-8B7A-501CFAFED14B}" presName="space" presStyleCnt="0"/>
      <dgm:spPr/>
    </dgm:pt>
    <dgm:pt modelId="{22978BCA-6A07-4684-BA6A-E7A7EAFE05D5}" type="pres">
      <dgm:prSet presAssocID="{4C4268C8-4B59-431E-A48A-7E4A2934ED83}" presName="composite" presStyleCnt="0"/>
      <dgm:spPr/>
    </dgm:pt>
    <dgm:pt modelId="{35A6A134-2DF1-46DB-86FE-54A361A5EFFD}" type="pres">
      <dgm:prSet presAssocID="{4C4268C8-4B59-431E-A48A-7E4A2934ED83}" presName="parTx" presStyleLbl="alignNode1" presStyleIdx="2" presStyleCnt="4">
        <dgm:presLayoutVars>
          <dgm:chMax val="0"/>
          <dgm:chPref val="0"/>
          <dgm:bulletEnabled val="1"/>
        </dgm:presLayoutVars>
      </dgm:prSet>
      <dgm:spPr/>
    </dgm:pt>
    <dgm:pt modelId="{2A63B3FA-1D22-44B4-BA2E-606C1D859536}" type="pres">
      <dgm:prSet presAssocID="{4C4268C8-4B59-431E-A48A-7E4A2934ED83}" presName="desTx" presStyleLbl="alignAccFollowNode1" presStyleIdx="2" presStyleCnt="4">
        <dgm:presLayoutVars>
          <dgm:bulletEnabled val="1"/>
        </dgm:presLayoutVars>
      </dgm:prSet>
      <dgm:spPr/>
    </dgm:pt>
    <dgm:pt modelId="{E26FA35F-8965-4EC3-A2F4-7B7B7E3A307A}" type="pres">
      <dgm:prSet presAssocID="{8A9D2499-78EC-4A53-BD5F-E9C630D36B49}" presName="space" presStyleCnt="0"/>
      <dgm:spPr/>
    </dgm:pt>
    <dgm:pt modelId="{D630B026-1A46-4F7C-A38A-F486E1F2ADBD}" type="pres">
      <dgm:prSet presAssocID="{6F4A263D-4B7F-4B40-922A-49228C811AE5}" presName="composite" presStyleCnt="0"/>
      <dgm:spPr/>
    </dgm:pt>
    <dgm:pt modelId="{1594B266-3D10-4513-86A0-E86C6D779582}" type="pres">
      <dgm:prSet presAssocID="{6F4A263D-4B7F-4B40-922A-49228C811AE5}" presName="parTx" presStyleLbl="alignNode1" presStyleIdx="3" presStyleCnt="4">
        <dgm:presLayoutVars>
          <dgm:chMax val="0"/>
          <dgm:chPref val="0"/>
          <dgm:bulletEnabled val="1"/>
        </dgm:presLayoutVars>
      </dgm:prSet>
      <dgm:spPr/>
    </dgm:pt>
    <dgm:pt modelId="{9A4B52EB-41F1-4088-B11F-380E8C8134F9}" type="pres">
      <dgm:prSet presAssocID="{6F4A263D-4B7F-4B40-922A-49228C811AE5}" presName="desTx" presStyleLbl="alignAccFollowNode1" presStyleIdx="3" presStyleCnt="4">
        <dgm:presLayoutVars>
          <dgm:bulletEnabled val="1"/>
        </dgm:presLayoutVars>
      </dgm:prSet>
      <dgm:spPr/>
    </dgm:pt>
  </dgm:ptLst>
  <dgm:cxnLst>
    <dgm:cxn modelId="{96AE0E13-E27C-401B-8114-14648BFC0891}" type="presOf" srcId="{E63D12F5-EB11-490A-830A-CFFD8CDD6934}" destId="{0AA79FD6-E373-4269-A328-691DD488B16F}" srcOrd="0" destOrd="0" presId="urn:microsoft.com/office/officeart/2005/8/layout/hList1"/>
    <dgm:cxn modelId="{43EF872E-5AB6-42FF-B875-83337E0B21C6}" srcId="{8CDB15BB-2F4A-4E0B-B346-31EEC2BF1A4D}" destId="{E63D12F5-EB11-490A-830A-CFFD8CDD6934}" srcOrd="0" destOrd="0" parTransId="{AEB10A61-1BE9-4627-9F65-79011851DFCC}" sibTransId="{AB36E8A0-30D6-4C23-AFE9-A119E3BEDDFD}"/>
    <dgm:cxn modelId="{BB54DA3C-ED12-44DC-9927-84947A40A563}" srcId="{FB16791C-010C-4888-8B66-74AB37FF50D1}" destId="{6F4A263D-4B7F-4B40-922A-49228C811AE5}" srcOrd="3" destOrd="0" parTransId="{4FE450CB-06CA-4519-901A-7E89B2CB7CEA}" sibTransId="{1CE04972-85B3-4A02-8D66-EC7A3EB72166}"/>
    <dgm:cxn modelId="{C89FA267-E630-4944-A760-4248F6825277}" type="presOf" srcId="{4C4268C8-4B59-431E-A48A-7E4A2934ED83}" destId="{35A6A134-2DF1-46DB-86FE-54A361A5EFFD}" srcOrd="0" destOrd="0" presId="urn:microsoft.com/office/officeart/2005/8/layout/hList1"/>
    <dgm:cxn modelId="{7180314B-46F9-47BD-806E-5E058F89D5A6}" type="presOf" srcId="{7E6D4ACB-14C4-456B-BD94-379B756AEFC5}" destId="{6A0FBBA9-EC7F-467C-B762-52C0FC0F4B0C}" srcOrd="0" destOrd="0" presId="urn:microsoft.com/office/officeart/2005/8/layout/hList1"/>
    <dgm:cxn modelId="{B944AB72-5E4E-43CD-BA5D-63A05DEFD8B2}" srcId="{FB16791C-010C-4888-8B66-74AB37FF50D1}" destId="{7E6D4ACB-14C4-456B-BD94-379B756AEFC5}" srcOrd="1" destOrd="0" parTransId="{3991189C-04C6-4534-8B52-B12D4D8C7A75}" sibTransId="{DE5C2A16-BC46-4BB3-8B7A-501CFAFED14B}"/>
    <dgm:cxn modelId="{D3CBA378-474A-489F-B2BD-0A28372D74A2}" type="presOf" srcId="{88991C15-FB8D-410A-AC35-41142AFBD143}" destId="{9A4B52EB-41F1-4088-B11F-380E8C8134F9}" srcOrd="0" destOrd="0" presId="urn:microsoft.com/office/officeart/2005/8/layout/hList1"/>
    <dgm:cxn modelId="{D19F5480-8904-499D-B2F8-0B0855EF5F9B}" type="presOf" srcId="{016E1D42-BFB5-444A-B25E-B9BE1B628229}" destId="{A5A42D2F-C3E9-4E5C-9E5C-58DBB1186B56}" srcOrd="0" destOrd="0" presId="urn:microsoft.com/office/officeart/2005/8/layout/hList1"/>
    <dgm:cxn modelId="{AF8C6286-E63E-414E-9685-DF0643B9DD3D}" type="presOf" srcId="{25862F72-B230-4A59-B8EF-172DA7C872BF}" destId="{2A63B3FA-1D22-44B4-BA2E-606C1D859536}" srcOrd="0" destOrd="0" presId="urn:microsoft.com/office/officeart/2005/8/layout/hList1"/>
    <dgm:cxn modelId="{0DD8B988-76A8-405C-BE87-91FE2D0104B4}" srcId="{FB16791C-010C-4888-8B66-74AB37FF50D1}" destId="{8CDB15BB-2F4A-4E0B-B346-31EEC2BF1A4D}" srcOrd="0" destOrd="0" parTransId="{2A738F5D-190F-47C7-91FE-8B9A026355E6}" sibTransId="{DAD73FB4-CDB2-4ADB-BBDE-2E4042633068}"/>
    <dgm:cxn modelId="{94575A9D-4892-48C7-9A48-104F4EA4667B}" srcId="{7E6D4ACB-14C4-456B-BD94-379B756AEFC5}" destId="{016E1D42-BFB5-444A-B25E-B9BE1B628229}" srcOrd="0" destOrd="0" parTransId="{37BC3CD2-FB84-4815-96B5-1C83BE85A115}" sibTransId="{E9F85A35-CEE9-4741-9D24-1B573FF3A7D8}"/>
    <dgm:cxn modelId="{380620DA-9AFF-4524-BAE0-69BBCB00D3C1}" type="presOf" srcId="{FB16791C-010C-4888-8B66-74AB37FF50D1}" destId="{9AFE4F65-61B8-4300-AE65-915C884C77E0}" srcOrd="0" destOrd="0" presId="urn:microsoft.com/office/officeart/2005/8/layout/hList1"/>
    <dgm:cxn modelId="{5CD79EDD-67DB-4DF2-AD7A-63D40AFD990E}" type="presOf" srcId="{6F4A263D-4B7F-4B40-922A-49228C811AE5}" destId="{1594B266-3D10-4513-86A0-E86C6D779582}" srcOrd="0" destOrd="0" presId="urn:microsoft.com/office/officeart/2005/8/layout/hList1"/>
    <dgm:cxn modelId="{963E44E2-118B-4521-BEA1-E64CCC10E3DC}" srcId="{4C4268C8-4B59-431E-A48A-7E4A2934ED83}" destId="{25862F72-B230-4A59-B8EF-172DA7C872BF}" srcOrd="0" destOrd="0" parTransId="{6237C858-0279-4444-A4A3-1A1F1044DD6A}" sibTransId="{1B6F1063-E195-4A36-B678-26FE428B67C1}"/>
    <dgm:cxn modelId="{9B4298E9-C4B0-4ECB-8C18-821AE4A59393}" srcId="{6F4A263D-4B7F-4B40-922A-49228C811AE5}" destId="{88991C15-FB8D-410A-AC35-41142AFBD143}" srcOrd="0" destOrd="0" parTransId="{CC801847-0801-4A5A-A639-5A5438650443}" sibTransId="{02ACA9C4-099D-46AF-A09B-CC9DE6566686}"/>
    <dgm:cxn modelId="{52C720EE-47DD-41ED-B246-2111CC76EE33}" srcId="{FB16791C-010C-4888-8B66-74AB37FF50D1}" destId="{4C4268C8-4B59-431E-A48A-7E4A2934ED83}" srcOrd="2" destOrd="0" parTransId="{E5AC89D9-B565-4305-A39B-24CDF6BEDF16}" sibTransId="{8A9D2499-78EC-4A53-BD5F-E9C630D36B49}"/>
    <dgm:cxn modelId="{225208FF-49BC-47DD-9D3D-12B34B9D5895}" type="presOf" srcId="{8CDB15BB-2F4A-4E0B-B346-31EEC2BF1A4D}" destId="{2E448737-D64F-452C-9053-E8FB059301BF}" srcOrd="0" destOrd="0" presId="urn:microsoft.com/office/officeart/2005/8/layout/hList1"/>
    <dgm:cxn modelId="{00767248-EBFB-41B3-9270-5CE683D0E600}" type="presParOf" srcId="{9AFE4F65-61B8-4300-AE65-915C884C77E0}" destId="{54177803-FDF1-4150-8086-6D8773E476F1}" srcOrd="0" destOrd="0" presId="urn:microsoft.com/office/officeart/2005/8/layout/hList1"/>
    <dgm:cxn modelId="{5022690C-6C17-49F7-A52A-DDB139D0A54A}" type="presParOf" srcId="{54177803-FDF1-4150-8086-6D8773E476F1}" destId="{2E448737-D64F-452C-9053-E8FB059301BF}" srcOrd="0" destOrd="0" presId="urn:microsoft.com/office/officeart/2005/8/layout/hList1"/>
    <dgm:cxn modelId="{6C6A46F7-CA86-41F7-AEF5-3C42574A6782}" type="presParOf" srcId="{54177803-FDF1-4150-8086-6D8773E476F1}" destId="{0AA79FD6-E373-4269-A328-691DD488B16F}" srcOrd="1" destOrd="0" presId="urn:microsoft.com/office/officeart/2005/8/layout/hList1"/>
    <dgm:cxn modelId="{98A33CBA-73F1-4A88-BEC3-9A7FE0939F56}" type="presParOf" srcId="{9AFE4F65-61B8-4300-AE65-915C884C77E0}" destId="{AA8038D9-2BF9-442B-BA6D-FCC29E48C28E}" srcOrd="1" destOrd="0" presId="urn:microsoft.com/office/officeart/2005/8/layout/hList1"/>
    <dgm:cxn modelId="{CD6C38F8-D412-4AE1-B563-00B709439633}" type="presParOf" srcId="{9AFE4F65-61B8-4300-AE65-915C884C77E0}" destId="{CE13C9A5-3758-4C49-B19B-0F8B5F665FED}" srcOrd="2" destOrd="0" presId="urn:microsoft.com/office/officeart/2005/8/layout/hList1"/>
    <dgm:cxn modelId="{2D92427F-30AA-4C49-B03E-0B0276B7925C}" type="presParOf" srcId="{CE13C9A5-3758-4C49-B19B-0F8B5F665FED}" destId="{6A0FBBA9-EC7F-467C-B762-52C0FC0F4B0C}" srcOrd="0" destOrd="0" presId="urn:microsoft.com/office/officeart/2005/8/layout/hList1"/>
    <dgm:cxn modelId="{6FA238A6-4F53-465D-A56A-AD8E006FFFE9}" type="presParOf" srcId="{CE13C9A5-3758-4C49-B19B-0F8B5F665FED}" destId="{A5A42D2F-C3E9-4E5C-9E5C-58DBB1186B56}" srcOrd="1" destOrd="0" presId="urn:microsoft.com/office/officeart/2005/8/layout/hList1"/>
    <dgm:cxn modelId="{FCB96830-46F2-42E7-B956-18FFC0DF5628}" type="presParOf" srcId="{9AFE4F65-61B8-4300-AE65-915C884C77E0}" destId="{BF8DAD7C-676B-42DD-99E9-8D8B9F19D1A4}" srcOrd="3" destOrd="0" presId="urn:microsoft.com/office/officeart/2005/8/layout/hList1"/>
    <dgm:cxn modelId="{C06FE6AC-4276-4016-8A7C-DA663C2DAC33}" type="presParOf" srcId="{9AFE4F65-61B8-4300-AE65-915C884C77E0}" destId="{22978BCA-6A07-4684-BA6A-E7A7EAFE05D5}" srcOrd="4" destOrd="0" presId="urn:microsoft.com/office/officeart/2005/8/layout/hList1"/>
    <dgm:cxn modelId="{C8DB771A-7B41-4E8B-8099-1A4F70BBA167}" type="presParOf" srcId="{22978BCA-6A07-4684-BA6A-E7A7EAFE05D5}" destId="{35A6A134-2DF1-46DB-86FE-54A361A5EFFD}" srcOrd="0" destOrd="0" presId="urn:microsoft.com/office/officeart/2005/8/layout/hList1"/>
    <dgm:cxn modelId="{1428F0BD-72EB-4871-8EB5-4A1602837296}" type="presParOf" srcId="{22978BCA-6A07-4684-BA6A-E7A7EAFE05D5}" destId="{2A63B3FA-1D22-44B4-BA2E-606C1D859536}" srcOrd="1" destOrd="0" presId="urn:microsoft.com/office/officeart/2005/8/layout/hList1"/>
    <dgm:cxn modelId="{0EF09DDA-D857-4C6E-A732-4DA01A524B0E}" type="presParOf" srcId="{9AFE4F65-61B8-4300-AE65-915C884C77E0}" destId="{E26FA35F-8965-4EC3-A2F4-7B7B7E3A307A}" srcOrd="5" destOrd="0" presId="urn:microsoft.com/office/officeart/2005/8/layout/hList1"/>
    <dgm:cxn modelId="{0D0B739F-4FD1-4968-AB39-734F194DB93B}" type="presParOf" srcId="{9AFE4F65-61B8-4300-AE65-915C884C77E0}" destId="{D630B026-1A46-4F7C-A38A-F486E1F2ADBD}" srcOrd="6" destOrd="0" presId="urn:microsoft.com/office/officeart/2005/8/layout/hList1"/>
    <dgm:cxn modelId="{870527FD-5615-4BDE-8D23-F9C0000FF2CE}" type="presParOf" srcId="{D630B026-1A46-4F7C-A38A-F486E1F2ADBD}" destId="{1594B266-3D10-4513-86A0-E86C6D779582}" srcOrd="0" destOrd="0" presId="urn:microsoft.com/office/officeart/2005/8/layout/hList1"/>
    <dgm:cxn modelId="{BEB46F74-5C54-49B6-BCD6-9CCD7D76BB20}" type="presParOf" srcId="{D630B026-1A46-4F7C-A38A-F486E1F2ADBD}" destId="{9A4B52EB-41F1-4088-B11F-380E8C8134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65127-240F-400D-8F08-A62B89E4159C}" type="doc">
      <dgm:prSet loTypeId="urn:microsoft.com/office/officeart/2016/7/layout/VerticalDownArrowProcess" loCatId="process" qsTypeId="urn:microsoft.com/office/officeart/2005/8/quickstyle/simple1" qsCatId="simple" csTypeId="urn:microsoft.com/office/officeart/2005/8/colors/colorful4" csCatId="colorful" phldr="1"/>
      <dgm:spPr/>
      <dgm:t>
        <a:bodyPr/>
        <a:lstStyle/>
        <a:p>
          <a:endParaRPr lang="en-US"/>
        </a:p>
      </dgm:t>
    </dgm:pt>
    <dgm:pt modelId="{817030F9-2C48-407A-9461-0C4426A1D836}">
      <dgm:prSet/>
      <dgm:spPr/>
      <dgm:t>
        <a:bodyPr/>
        <a:lstStyle/>
        <a:p>
          <a:r>
            <a:rPr lang="en-US"/>
            <a:t>Separate</a:t>
          </a:r>
        </a:p>
      </dgm:t>
    </dgm:pt>
    <dgm:pt modelId="{65F84483-0517-4D21-95DC-AF6AD2FCA8EF}" type="parTrans" cxnId="{F6807EFF-1995-4C7D-93C0-63368E8DE739}">
      <dgm:prSet/>
      <dgm:spPr/>
      <dgm:t>
        <a:bodyPr/>
        <a:lstStyle/>
        <a:p>
          <a:endParaRPr lang="en-US"/>
        </a:p>
      </dgm:t>
    </dgm:pt>
    <dgm:pt modelId="{D2113016-33AC-4D25-AB60-9D537EEECC45}" type="sibTrans" cxnId="{F6807EFF-1995-4C7D-93C0-63368E8DE739}">
      <dgm:prSet/>
      <dgm:spPr/>
      <dgm:t>
        <a:bodyPr/>
        <a:lstStyle/>
        <a:p>
          <a:endParaRPr lang="en-US"/>
        </a:p>
      </dgm:t>
    </dgm:pt>
    <dgm:pt modelId="{DDECE35F-147A-4481-99B8-02AF26D004B6}">
      <dgm:prSet/>
      <dgm:spPr/>
      <dgm:t>
        <a:bodyPr/>
        <a:lstStyle/>
        <a:p>
          <a:r>
            <a:rPr lang="en-US"/>
            <a:t>Always create a separate Date table.</a:t>
          </a:r>
        </a:p>
      </dgm:t>
    </dgm:pt>
    <dgm:pt modelId="{E3251A66-C03C-4252-9BAC-24608F760A01}" type="parTrans" cxnId="{BD41F510-A2DB-4FD5-A36E-DD0F3463EF0C}">
      <dgm:prSet/>
      <dgm:spPr/>
      <dgm:t>
        <a:bodyPr/>
        <a:lstStyle/>
        <a:p>
          <a:endParaRPr lang="en-US"/>
        </a:p>
      </dgm:t>
    </dgm:pt>
    <dgm:pt modelId="{8270CA0E-23EF-4371-8660-2CA66D7FD630}" type="sibTrans" cxnId="{BD41F510-A2DB-4FD5-A36E-DD0F3463EF0C}">
      <dgm:prSet/>
      <dgm:spPr/>
      <dgm:t>
        <a:bodyPr/>
        <a:lstStyle/>
        <a:p>
          <a:endParaRPr lang="en-US"/>
        </a:p>
      </dgm:t>
    </dgm:pt>
    <dgm:pt modelId="{97675177-1AA2-45B5-8C10-ECED5475C3B1}">
      <dgm:prSet/>
      <dgm:spPr/>
      <dgm:t>
        <a:bodyPr/>
        <a:lstStyle/>
        <a:p>
          <a:r>
            <a:rPr lang="en-US"/>
            <a:t>Make</a:t>
          </a:r>
        </a:p>
      </dgm:t>
    </dgm:pt>
    <dgm:pt modelId="{825457C5-55B5-41DB-9399-0F9F71E1F66A}" type="parTrans" cxnId="{806517A0-0D0C-4399-BD14-17C8B0A83C7A}">
      <dgm:prSet/>
      <dgm:spPr/>
      <dgm:t>
        <a:bodyPr/>
        <a:lstStyle/>
        <a:p>
          <a:endParaRPr lang="en-US"/>
        </a:p>
      </dgm:t>
    </dgm:pt>
    <dgm:pt modelId="{88CBE429-92AC-4FC5-A1A6-123609CEAB68}" type="sibTrans" cxnId="{806517A0-0D0C-4399-BD14-17C8B0A83C7A}">
      <dgm:prSet/>
      <dgm:spPr/>
      <dgm:t>
        <a:bodyPr/>
        <a:lstStyle/>
        <a:p>
          <a:endParaRPr lang="en-US"/>
        </a:p>
      </dgm:t>
    </dgm:pt>
    <dgm:pt modelId="{33D8679F-7297-47D5-9704-08060990D54A}">
      <dgm:prSet/>
      <dgm:spPr/>
      <dgm:t>
        <a:bodyPr/>
        <a:lstStyle/>
        <a:p>
          <a:r>
            <a:rPr lang="en-US"/>
            <a:t>Make sure your date table has a continues date range</a:t>
          </a:r>
        </a:p>
      </dgm:t>
    </dgm:pt>
    <dgm:pt modelId="{AE1AAE46-B477-4234-AC4E-A1257D4A9FD3}" type="parTrans" cxnId="{AF1B70B4-BC5C-47F3-BB7F-A55754D43471}">
      <dgm:prSet/>
      <dgm:spPr/>
      <dgm:t>
        <a:bodyPr/>
        <a:lstStyle/>
        <a:p>
          <a:endParaRPr lang="en-US"/>
        </a:p>
      </dgm:t>
    </dgm:pt>
    <dgm:pt modelId="{BA5A4162-859C-4A41-8FE7-5F8FAA37E567}" type="sibTrans" cxnId="{AF1B70B4-BC5C-47F3-BB7F-A55754D43471}">
      <dgm:prSet/>
      <dgm:spPr/>
      <dgm:t>
        <a:bodyPr/>
        <a:lstStyle/>
        <a:p>
          <a:endParaRPr lang="en-US"/>
        </a:p>
      </dgm:t>
    </dgm:pt>
    <dgm:pt modelId="{A7A0A34C-FEDA-4E7C-B3D7-41B1D2AECE23}">
      <dgm:prSet/>
      <dgm:spPr/>
      <dgm:t>
        <a:bodyPr/>
        <a:lstStyle/>
        <a:p>
          <a:r>
            <a:rPr lang="en-US"/>
            <a:t>Create</a:t>
          </a:r>
        </a:p>
      </dgm:t>
    </dgm:pt>
    <dgm:pt modelId="{E1FDEA20-158E-4D78-94BA-4557595E33AC}" type="parTrans" cxnId="{4D1429A2-41CC-4B6B-B167-8D5477BD9888}">
      <dgm:prSet/>
      <dgm:spPr/>
      <dgm:t>
        <a:bodyPr/>
        <a:lstStyle/>
        <a:p>
          <a:endParaRPr lang="en-US"/>
        </a:p>
      </dgm:t>
    </dgm:pt>
    <dgm:pt modelId="{7049C98A-3A42-4CD0-BCFE-0C1BC85E3562}" type="sibTrans" cxnId="{4D1429A2-41CC-4B6B-B167-8D5477BD9888}">
      <dgm:prSet/>
      <dgm:spPr/>
      <dgm:t>
        <a:bodyPr/>
        <a:lstStyle/>
        <a:p>
          <a:endParaRPr lang="en-US"/>
        </a:p>
      </dgm:t>
    </dgm:pt>
    <dgm:pt modelId="{6BC39825-DF17-4D73-94E5-49D4021C5E75}">
      <dgm:prSet/>
      <dgm:spPr/>
      <dgm:t>
        <a:bodyPr/>
        <a:lstStyle/>
        <a:p>
          <a:r>
            <a:rPr lang="en-US"/>
            <a:t>Create relationships between fact tables and the Date table</a:t>
          </a:r>
        </a:p>
      </dgm:t>
    </dgm:pt>
    <dgm:pt modelId="{2B4C2A3C-2695-42E6-B7A4-DF5404210C70}" type="parTrans" cxnId="{899AB86E-0AD7-429B-9C9C-9E0D293810B7}">
      <dgm:prSet/>
      <dgm:spPr/>
      <dgm:t>
        <a:bodyPr/>
        <a:lstStyle/>
        <a:p>
          <a:endParaRPr lang="en-US"/>
        </a:p>
      </dgm:t>
    </dgm:pt>
    <dgm:pt modelId="{5205F510-404E-46E8-9C11-BF0D9125926A}" type="sibTrans" cxnId="{899AB86E-0AD7-429B-9C9C-9E0D293810B7}">
      <dgm:prSet/>
      <dgm:spPr/>
      <dgm:t>
        <a:bodyPr/>
        <a:lstStyle/>
        <a:p>
          <a:endParaRPr lang="en-US"/>
        </a:p>
      </dgm:t>
    </dgm:pt>
    <dgm:pt modelId="{0CE3290C-1A3A-4B32-9C10-99EC1706C510}">
      <dgm:prSet/>
      <dgm:spPr/>
      <dgm:t>
        <a:bodyPr/>
        <a:lstStyle/>
        <a:p>
          <a:r>
            <a:rPr lang="en-US"/>
            <a:t>Never</a:t>
          </a:r>
        </a:p>
      </dgm:t>
    </dgm:pt>
    <dgm:pt modelId="{AFB8474C-5E6D-4B44-B8DA-5C4A8C462776}" type="parTrans" cxnId="{AE790136-8C31-4173-8D39-6BF1A04F602F}">
      <dgm:prSet/>
      <dgm:spPr/>
      <dgm:t>
        <a:bodyPr/>
        <a:lstStyle/>
        <a:p>
          <a:endParaRPr lang="en-US"/>
        </a:p>
      </dgm:t>
    </dgm:pt>
    <dgm:pt modelId="{EC547CC9-9864-44B4-8CEE-B2FB9A20179D}" type="sibTrans" cxnId="{AE790136-8C31-4173-8D39-6BF1A04F602F}">
      <dgm:prSet/>
      <dgm:spPr/>
      <dgm:t>
        <a:bodyPr/>
        <a:lstStyle/>
        <a:p>
          <a:endParaRPr lang="en-US"/>
        </a:p>
      </dgm:t>
    </dgm:pt>
    <dgm:pt modelId="{0406C35D-922F-4ACB-9631-B13096F66174}">
      <dgm:prSet/>
      <dgm:spPr/>
      <dgm:t>
        <a:bodyPr/>
        <a:lstStyle/>
        <a:p>
          <a:r>
            <a:rPr lang="en-US" b="1"/>
            <a:t>Never</a:t>
          </a:r>
          <a:r>
            <a:rPr lang="en-US"/>
            <a:t> use date column from the fact table in time functions</a:t>
          </a:r>
        </a:p>
      </dgm:t>
    </dgm:pt>
    <dgm:pt modelId="{CF2B37B4-1336-4040-9430-A9A794706CEC}" type="parTrans" cxnId="{B58BFCE0-4992-4954-9657-91D4FD0C099D}">
      <dgm:prSet/>
      <dgm:spPr/>
      <dgm:t>
        <a:bodyPr/>
        <a:lstStyle/>
        <a:p>
          <a:endParaRPr lang="en-US"/>
        </a:p>
      </dgm:t>
    </dgm:pt>
    <dgm:pt modelId="{C77A50B1-83D2-4A5C-ABA5-B78F843ADBE3}" type="sibTrans" cxnId="{B58BFCE0-4992-4954-9657-91D4FD0C099D}">
      <dgm:prSet/>
      <dgm:spPr/>
      <dgm:t>
        <a:bodyPr/>
        <a:lstStyle/>
        <a:p>
          <a:endParaRPr lang="en-US"/>
        </a:p>
      </dgm:t>
    </dgm:pt>
    <dgm:pt modelId="{BF34255B-58F6-4AAC-8B17-B5D6C0A3D1DD}">
      <dgm:prSet/>
      <dgm:spPr/>
      <dgm:t>
        <a:bodyPr/>
        <a:lstStyle/>
        <a:p>
          <a:r>
            <a:rPr lang="en-US"/>
            <a:t>Mark</a:t>
          </a:r>
        </a:p>
      </dgm:t>
    </dgm:pt>
    <dgm:pt modelId="{683FC459-0010-4B33-8B0A-76C3C606B3C7}" type="parTrans" cxnId="{AA76F564-E44B-41F7-9831-19DA58FF1DB2}">
      <dgm:prSet/>
      <dgm:spPr/>
      <dgm:t>
        <a:bodyPr/>
        <a:lstStyle/>
        <a:p>
          <a:endParaRPr lang="en-US"/>
        </a:p>
      </dgm:t>
    </dgm:pt>
    <dgm:pt modelId="{4526924C-15FA-44C8-81C4-640D9A421AE0}" type="sibTrans" cxnId="{AA76F564-E44B-41F7-9831-19DA58FF1DB2}">
      <dgm:prSet/>
      <dgm:spPr/>
      <dgm:t>
        <a:bodyPr/>
        <a:lstStyle/>
        <a:p>
          <a:endParaRPr lang="en-US"/>
        </a:p>
      </dgm:t>
    </dgm:pt>
    <dgm:pt modelId="{FAFC5D9F-57D4-403F-BCBF-6B3FF0F2057E}">
      <dgm:prSet/>
      <dgm:spPr/>
      <dgm:t>
        <a:bodyPr/>
        <a:lstStyle/>
        <a:p>
          <a:r>
            <a:rPr lang="en-US"/>
            <a:t>Mark the Date table as a Date Table and set the Date column</a:t>
          </a:r>
        </a:p>
      </dgm:t>
    </dgm:pt>
    <dgm:pt modelId="{0E63BCB4-8F72-4DC3-B0F7-FA1A487D1F55}" type="parTrans" cxnId="{6173B5DE-E583-4A3C-838F-9A7ACD001F66}">
      <dgm:prSet/>
      <dgm:spPr/>
      <dgm:t>
        <a:bodyPr/>
        <a:lstStyle/>
        <a:p>
          <a:endParaRPr lang="en-US"/>
        </a:p>
      </dgm:t>
    </dgm:pt>
    <dgm:pt modelId="{B2F3EE58-F121-4EE6-A1EB-155565174AB1}" type="sibTrans" cxnId="{6173B5DE-E583-4A3C-838F-9A7ACD001F66}">
      <dgm:prSet/>
      <dgm:spPr/>
      <dgm:t>
        <a:bodyPr/>
        <a:lstStyle/>
        <a:p>
          <a:endParaRPr lang="en-US"/>
        </a:p>
      </dgm:t>
    </dgm:pt>
    <dgm:pt modelId="{062D1FC6-FA91-4CF3-9E54-08337EF214B2}" type="pres">
      <dgm:prSet presAssocID="{09265127-240F-400D-8F08-A62B89E4159C}" presName="Name0" presStyleCnt="0">
        <dgm:presLayoutVars>
          <dgm:dir/>
          <dgm:animLvl val="lvl"/>
          <dgm:resizeHandles val="exact"/>
        </dgm:presLayoutVars>
      </dgm:prSet>
      <dgm:spPr/>
    </dgm:pt>
    <dgm:pt modelId="{15E0833D-B5EB-4C94-8BA4-6CE65E757D69}" type="pres">
      <dgm:prSet presAssocID="{BF34255B-58F6-4AAC-8B17-B5D6C0A3D1DD}" presName="boxAndChildren" presStyleCnt="0"/>
      <dgm:spPr/>
    </dgm:pt>
    <dgm:pt modelId="{157F74D9-CC93-4308-A9A1-E53E846393C7}" type="pres">
      <dgm:prSet presAssocID="{BF34255B-58F6-4AAC-8B17-B5D6C0A3D1DD}" presName="parentTextBox" presStyleLbl="alignNode1" presStyleIdx="0" presStyleCnt="5"/>
      <dgm:spPr/>
    </dgm:pt>
    <dgm:pt modelId="{92F3F41A-C2E2-481A-A7FE-DEEF3FD58CA0}" type="pres">
      <dgm:prSet presAssocID="{BF34255B-58F6-4AAC-8B17-B5D6C0A3D1DD}" presName="descendantBox" presStyleLbl="bgAccFollowNode1" presStyleIdx="0" presStyleCnt="5"/>
      <dgm:spPr/>
    </dgm:pt>
    <dgm:pt modelId="{F4ADC99C-8E0B-4817-A2F1-CAB47804D177}" type="pres">
      <dgm:prSet presAssocID="{EC547CC9-9864-44B4-8CEE-B2FB9A20179D}" presName="sp" presStyleCnt="0"/>
      <dgm:spPr/>
    </dgm:pt>
    <dgm:pt modelId="{2564EBEE-88CB-4D99-A487-11F5E6FA012B}" type="pres">
      <dgm:prSet presAssocID="{0CE3290C-1A3A-4B32-9C10-99EC1706C510}" presName="arrowAndChildren" presStyleCnt="0"/>
      <dgm:spPr/>
    </dgm:pt>
    <dgm:pt modelId="{3DEB0061-EF49-4DB9-AC6B-9006787F2593}" type="pres">
      <dgm:prSet presAssocID="{0CE3290C-1A3A-4B32-9C10-99EC1706C510}" presName="parentTextArrow" presStyleLbl="node1" presStyleIdx="0" presStyleCnt="0"/>
      <dgm:spPr/>
    </dgm:pt>
    <dgm:pt modelId="{1C219CD4-CD44-424B-9BC4-F4E70B16A287}" type="pres">
      <dgm:prSet presAssocID="{0CE3290C-1A3A-4B32-9C10-99EC1706C510}" presName="arrow" presStyleLbl="alignNode1" presStyleIdx="1" presStyleCnt="5"/>
      <dgm:spPr/>
    </dgm:pt>
    <dgm:pt modelId="{FD6D1C99-3E25-4644-8B02-22928BF35CCE}" type="pres">
      <dgm:prSet presAssocID="{0CE3290C-1A3A-4B32-9C10-99EC1706C510}" presName="descendantArrow" presStyleLbl="bgAccFollowNode1" presStyleIdx="1" presStyleCnt="5"/>
      <dgm:spPr/>
    </dgm:pt>
    <dgm:pt modelId="{1FD5BA7A-0F48-43FB-BDFA-EFB1178A7D24}" type="pres">
      <dgm:prSet presAssocID="{7049C98A-3A42-4CD0-BCFE-0C1BC85E3562}" presName="sp" presStyleCnt="0"/>
      <dgm:spPr/>
    </dgm:pt>
    <dgm:pt modelId="{E183CBA0-227E-47E7-AB87-5E9539718516}" type="pres">
      <dgm:prSet presAssocID="{A7A0A34C-FEDA-4E7C-B3D7-41B1D2AECE23}" presName="arrowAndChildren" presStyleCnt="0"/>
      <dgm:spPr/>
    </dgm:pt>
    <dgm:pt modelId="{AEDD6BF0-BBB5-4F34-9672-3187D1BAABA0}" type="pres">
      <dgm:prSet presAssocID="{A7A0A34C-FEDA-4E7C-B3D7-41B1D2AECE23}" presName="parentTextArrow" presStyleLbl="node1" presStyleIdx="0" presStyleCnt="0"/>
      <dgm:spPr/>
    </dgm:pt>
    <dgm:pt modelId="{607C783D-DCFC-4F4E-B9BE-E44FAD8FA15E}" type="pres">
      <dgm:prSet presAssocID="{A7A0A34C-FEDA-4E7C-B3D7-41B1D2AECE23}" presName="arrow" presStyleLbl="alignNode1" presStyleIdx="2" presStyleCnt="5"/>
      <dgm:spPr/>
    </dgm:pt>
    <dgm:pt modelId="{864F8933-DE2D-44AD-8B29-B48E0D9D54EE}" type="pres">
      <dgm:prSet presAssocID="{A7A0A34C-FEDA-4E7C-B3D7-41B1D2AECE23}" presName="descendantArrow" presStyleLbl="bgAccFollowNode1" presStyleIdx="2" presStyleCnt="5"/>
      <dgm:spPr/>
    </dgm:pt>
    <dgm:pt modelId="{BE933288-18AA-4A4A-AA1E-A384A203FC9B}" type="pres">
      <dgm:prSet presAssocID="{88CBE429-92AC-4FC5-A1A6-123609CEAB68}" presName="sp" presStyleCnt="0"/>
      <dgm:spPr/>
    </dgm:pt>
    <dgm:pt modelId="{AEF4FF50-0638-46F1-BFF9-762A143743C3}" type="pres">
      <dgm:prSet presAssocID="{97675177-1AA2-45B5-8C10-ECED5475C3B1}" presName="arrowAndChildren" presStyleCnt="0"/>
      <dgm:spPr/>
    </dgm:pt>
    <dgm:pt modelId="{9829616E-A96F-41E5-B7A9-C631F60E6219}" type="pres">
      <dgm:prSet presAssocID="{97675177-1AA2-45B5-8C10-ECED5475C3B1}" presName="parentTextArrow" presStyleLbl="node1" presStyleIdx="0" presStyleCnt="0"/>
      <dgm:spPr/>
    </dgm:pt>
    <dgm:pt modelId="{DB5F340D-731E-4B6B-9022-6F60D13A3F62}" type="pres">
      <dgm:prSet presAssocID="{97675177-1AA2-45B5-8C10-ECED5475C3B1}" presName="arrow" presStyleLbl="alignNode1" presStyleIdx="3" presStyleCnt="5"/>
      <dgm:spPr/>
    </dgm:pt>
    <dgm:pt modelId="{4A45E002-FBC5-46CD-B3F5-8FB455842412}" type="pres">
      <dgm:prSet presAssocID="{97675177-1AA2-45B5-8C10-ECED5475C3B1}" presName="descendantArrow" presStyleLbl="bgAccFollowNode1" presStyleIdx="3" presStyleCnt="5"/>
      <dgm:spPr/>
    </dgm:pt>
    <dgm:pt modelId="{3263CD7E-48A0-44A8-9356-4AC3975F9B93}" type="pres">
      <dgm:prSet presAssocID="{D2113016-33AC-4D25-AB60-9D537EEECC45}" presName="sp" presStyleCnt="0"/>
      <dgm:spPr/>
    </dgm:pt>
    <dgm:pt modelId="{B1DC60AF-EFAC-45F3-A727-A41A35B9FE59}" type="pres">
      <dgm:prSet presAssocID="{817030F9-2C48-407A-9461-0C4426A1D836}" presName="arrowAndChildren" presStyleCnt="0"/>
      <dgm:spPr/>
    </dgm:pt>
    <dgm:pt modelId="{7840187A-8B17-4B23-A0E0-90420BEF9D89}" type="pres">
      <dgm:prSet presAssocID="{817030F9-2C48-407A-9461-0C4426A1D836}" presName="parentTextArrow" presStyleLbl="node1" presStyleIdx="0" presStyleCnt="0"/>
      <dgm:spPr/>
    </dgm:pt>
    <dgm:pt modelId="{0B47DD5D-3EDF-4D60-858D-53B8A14F5649}" type="pres">
      <dgm:prSet presAssocID="{817030F9-2C48-407A-9461-0C4426A1D836}" presName="arrow" presStyleLbl="alignNode1" presStyleIdx="4" presStyleCnt="5"/>
      <dgm:spPr/>
    </dgm:pt>
    <dgm:pt modelId="{892F09D8-3319-4B0F-816E-C170F4E14C5E}" type="pres">
      <dgm:prSet presAssocID="{817030F9-2C48-407A-9461-0C4426A1D836}" presName="descendantArrow" presStyleLbl="bgAccFollowNode1" presStyleIdx="4" presStyleCnt="5"/>
      <dgm:spPr/>
    </dgm:pt>
  </dgm:ptLst>
  <dgm:cxnLst>
    <dgm:cxn modelId="{009A7003-E178-40F8-AD3F-60FB52B0DCC4}" type="presOf" srcId="{6BC39825-DF17-4D73-94E5-49D4021C5E75}" destId="{864F8933-DE2D-44AD-8B29-B48E0D9D54EE}" srcOrd="0" destOrd="0" presId="urn:microsoft.com/office/officeart/2016/7/layout/VerticalDownArrowProcess"/>
    <dgm:cxn modelId="{D0790507-70E0-4D13-90DB-EC432F21624D}" type="presOf" srcId="{BF34255B-58F6-4AAC-8B17-B5D6C0A3D1DD}" destId="{157F74D9-CC93-4308-A9A1-E53E846393C7}" srcOrd="0" destOrd="0" presId="urn:microsoft.com/office/officeart/2016/7/layout/VerticalDownArrowProcess"/>
    <dgm:cxn modelId="{BD41F510-A2DB-4FD5-A36E-DD0F3463EF0C}" srcId="{817030F9-2C48-407A-9461-0C4426A1D836}" destId="{DDECE35F-147A-4481-99B8-02AF26D004B6}" srcOrd="0" destOrd="0" parTransId="{E3251A66-C03C-4252-9BAC-24608F760A01}" sibTransId="{8270CA0E-23EF-4371-8660-2CA66D7FD630}"/>
    <dgm:cxn modelId="{5C247927-4E08-4F5E-AB39-ACBF67CB5E78}" type="presOf" srcId="{DDECE35F-147A-4481-99B8-02AF26D004B6}" destId="{892F09D8-3319-4B0F-816E-C170F4E14C5E}" srcOrd="0" destOrd="0" presId="urn:microsoft.com/office/officeart/2016/7/layout/VerticalDownArrowProcess"/>
    <dgm:cxn modelId="{097CCC29-60BF-41EF-854F-F51AFDE8865D}" type="presOf" srcId="{97675177-1AA2-45B5-8C10-ECED5475C3B1}" destId="{DB5F340D-731E-4B6B-9022-6F60D13A3F62}" srcOrd="1" destOrd="0" presId="urn:microsoft.com/office/officeart/2016/7/layout/VerticalDownArrowProcess"/>
    <dgm:cxn modelId="{AE790136-8C31-4173-8D39-6BF1A04F602F}" srcId="{09265127-240F-400D-8F08-A62B89E4159C}" destId="{0CE3290C-1A3A-4B32-9C10-99EC1706C510}" srcOrd="3" destOrd="0" parTransId="{AFB8474C-5E6D-4B44-B8DA-5C4A8C462776}" sibTransId="{EC547CC9-9864-44B4-8CEE-B2FB9A20179D}"/>
    <dgm:cxn modelId="{15BB4E5D-7F4D-469A-B366-B55482F8C330}" type="presOf" srcId="{97675177-1AA2-45B5-8C10-ECED5475C3B1}" destId="{9829616E-A96F-41E5-B7A9-C631F60E6219}" srcOrd="0" destOrd="0" presId="urn:microsoft.com/office/officeart/2016/7/layout/VerticalDownArrowProcess"/>
    <dgm:cxn modelId="{AA76F564-E44B-41F7-9831-19DA58FF1DB2}" srcId="{09265127-240F-400D-8F08-A62B89E4159C}" destId="{BF34255B-58F6-4AAC-8B17-B5D6C0A3D1DD}" srcOrd="4" destOrd="0" parTransId="{683FC459-0010-4B33-8B0A-76C3C606B3C7}" sibTransId="{4526924C-15FA-44C8-81C4-640D9A421AE0}"/>
    <dgm:cxn modelId="{42C0EE45-BF26-4A2E-82A3-00D28996933D}" type="presOf" srcId="{FAFC5D9F-57D4-403F-BCBF-6B3FF0F2057E}" destId="{92F3F41A-C2E2-481A-A7FE-DEEF3FD58CA0}" srcOrd="0" destOrd="0" presId="urn:microsoft.com/office/officeart/2016/7/layout/VerticalDownArrowProcess"/>
    <dgm:cxn modelId="{D0CB4D67-1AD4-416B-AB19-A83B59C662A6}" type="presOf" srcId="{33D8679F-7297-47D5-9704-08060990D54A}" destId="{4A45E002-FBC5-46CD-B3F5-8FB455842412}" srcOrd="0" destOrd="0" presId="urn:microsoft.com/office/officeart/2016/7/layout/VerticalDownArrowProcess"/>
    <dgm:cxn modelId="{899AB86E-0AD7-429B-9C9C-9E0D293810B7}" srcId="{A7A0A34C-FEDA-4E7C-B3D7-41B1D2AECE23}" destId="{6BC39825-DF17-4D73-94E5-49D4021C5E75}" srcOrd="0" destOrd="0" parTransId="{2B4C2A3C-2695-42E6-B7A4-DF5404210C70}" sibTransId="{5205F510-404E-46E8-9C11-BF0D9125926A}"/>
    <dgm:cxn modelId="{7DFDCD7A-23DD-45AC-9254-565D2973DF5F}" type="presOf" srcId="{817030F9-2C48-407A-9461-0C4426A1D836}" destId="{0B47DD5D-3EDF-4D60-858D-53B8A14F5649}" srcOrd="1" destOrd="0" presId="urn:microsoft.com/office/officeart/2016/7/layout/VerticalDownArrowProcess"/>
    <dgm:cxn modelId="{0F36F482-7049-4F24-BCBE-09C279D19BE7}" type="presOf" srcId="{0CE3290C-1A3A-4B32-9C10-99EC1706C510}" destId="{1C219CD4-CD44-424B-9BC4-F4E70B16A287}" srcOrd="1" destOrd="0" presId="urn:microsoft.com/office/officeart/2016/7/layout/VerticalDownArrowProcess"/>
    <dgm:cxn modelId="{14D42086-7598-40AC-A407-76E59A0929BE}" type="presOf" srcId="{09265127-240F-400D-8F08-A62B89E4159C}" destId="{062D1FC6-FA91-4CF3-9E54-08337EF214B2}" srcOrd="0" destOrd="0" presId="urn:microsoft.com/office/officeart/2016/7/layout/VerticalDownArrowProcess"/>
    <dgm:cxn modelId="{C8325C9A-D640-4D11-9430-4E12E94DD443}" type="presOf" srcId="{0406C35D-922F-4ACB-9631-B13096F66174}" destId="{FD6D1C99-3E25-4644-8B02-22928BF35CCE}" srcOrd="0" destOrd="0" presId="urn:microsoft.com/office/officeart/2016/7/layout/VerticalDownArrowProcess"/>
    <dgm:cxn modelId="{6C29949F-8923-4C4C-A046-15CA068A2CED}" type="presOf" srcId="{0CE3290C-1A3A-4B32-9C10-99EC1706C510}" destId="{3DEB0061-EF49-4DB9-AC6B-9006787F2593}" srcOrd="0" destOrd="0" presId="urn:microsoft.com/office/officeart/2016/7/layout/VerticalDownArrowProcess"/>
    <dgm:cxn modelId="{806517A0-0D0C-4399-BD14-17C8B0A83C7A}" srcId="{09265127-240F-400D-8F08-A62B89E4159C}" destId="{97675177-1AA2-45B5-8C10-ECED5475C3B1}" srcOrd="1" destOrd="0" parTransId="{825457C5-55B5-41DB-9399-0F9F71E1F66A}" sibTransId="{88CBE429-92AC-4FC5-A1A6-123609CEAB68}"/>
    <dgm:cxn modelId="{4D1429A2-41CC-4B6B-B167-8D5477BD9888}" srcId="{09265127-240F-400D-8F08-A62B89E4159C}" destId="{A7A0A34C-FEDA-4E7C-B3D7-41B1D2AECE23}" srcOrd="2" destOrd="0" parTransId="{E1FDEA20-158E-4D78-94BA-4557595E33AC}" sibTransId="{7049C98A-3A42-4CD0-BCFE-0C1BC85E3562}"/>
    <dgm:cxn modelId="{4F4353A8-6B3F-45E1-9C1F-9F287D2A3ED5}" type="presOf" srcId="{A7A0A34C-FEDA-4E7C-B3D7-41B1D2AECE23}" destId="{AEDD6BF0-BBB5-4F34-9672-3187D1BAABA0}" srcOrd="0" destOrd="0" presId="urn:microsoft.com/office/officeart/2016/7/layout/VerticalDownArrowProcess"/>
    <dgm:cxn modelId="{AF1B70B4-BC5C-47F3-BB7F-A55754D43471}" srcId="{97675177-1AA2-45B5-8C10-ECED5475C3B1}" destId="{33D8679F-7297-47D5-9704-08060990D54A}" srcOrd="0" destOrd="0" parTransId="{AE1AAE46-B477-4234-AC4E-A1257D4A9FD3}" sibTransId="{BA5A4162-859C-4A41-8FE7-5F8FAA37E567}"/>
    <dgm:cxn modelId="{771457C6-8D18-4F3D-A6FD-FBDD716F55B0}" type="presOf" srcId="{817030F9-2C48-407A-9461-0C4426A1D836}" destId="{7840187A-8B17-4B23-A0E0-90420BEF9D89}" srcOrd="0" destOrd="0" presId="urn:microsoft.com/office/officeart/2016/7/layout/VerticalDownArrowProcess"/>
    <dgm:cxn modelId="{C29DE1CF-4CA6-4B9D-B8D4-180D5692E9E2}" type="presOf" srcId="{A7A0A34C-FEDA-4E7C-B3D7-41B1D2AECE23}" destId="{607C783D-DCFC-4F4E-B9BE-E44FAD8FA15E}" srcOrd="1" destOrd="0" presId="urn:microsoft.com/office/officeart/2016/7/layout/VerticalDownArrowProcess"/>
    <dgm:cxn modelId="{6173B5DE-E583-4A3C-838F-9A7ACD001F66}" srcId="{BF34255B-58F6-4AAC-8B17-B5D6C0A3D1DD}" destId="{FAFC5D9F-57D4-403F-BCBF-6B3FF0F2057E}" srcOrd="0" destOrd="0" parTransId="{0E63BCB4-8F72-4DC3-B0F7-FA1A487D1F55}" sibTransId="{B2F3EE58-F121-4EE6-A1EB-155565174AB1}"/>
    <dgm:cxn modelId="{B58BFCE0-4992-4954-9657-91D4FD0C099D}" srcId="{0CE3290C-1A3A-4B32-9C10-99EC1706C510}" destId="{0406C35D-922F-4ACB-9631-B13096F66174}" srcOrd="0" destOrd="0" parTransId="{CF2B37B4-1336-4040-9430-A9A794706CEC}" sibTransId="{C77A50B1-83D2-4A5C-ABA5-B78F843ADBE3}"/>
    <dgm:cxn modelId="{F6807EFF-1995-4C7D-93C0-63368E8DE739}" srcId="{09265127-240F-400D-8F08-A62B89E4159C}" destId="{817030F9-2C48-407A-9461-0C4426A1D836}" srcOrd="0" destOrd="0" parTransId="{65F84483-0517-4D21-95DC-AF6AD2FCA8EF}" sibTransId="{D2113016-33AC-4D25-AB60-9D537EEECC45}"/>
    <dgm:cxn modelId="{9331A3CA-4F0C-4742-BCA9-0A4DBB203AC2}" type="presParOf" srcId="{062D1FC6-FA91-4CF3-9E54-08337EF214B2}" destId="{15E0833D-B5EB-4C94-8BA4-6CE65E757D69}" srcOrd="0" destOrd="0" presId="urn:microsoft.com/office/officeart/2016/7/layout/VerticalDownArrowProcess"/>
    <dgm:cxn modelId="{B5928C33-CF89-4E35-AFB3-9DC2D29D21F7}" type="presParOf" srcId="{15E0833D-B5EB-4C94-8BA4-6CE65E757D69}" destId="{157F74D9-CC93-4308-A9A1-E53E846393C7}" srcOrd="0" destOrd="0" presId="urn:microsoft.com/office/officeart/2016/7/layout/VerticalDownArrowProcess"/>
    <dgm:cxn modelId="{E134C99E-8F6F-4B0B-BE26-A3029628CC81}" type="presParOf" srcId="{15E0833D-B5EB-4C94-8BA4-6CE65E757D69}" destId="{92F3F41A-C2E2-481A-A7FE-DEEF3FD58CA0}" srcOrd="1" destOrd="0" presId="urn:microsoft.com/office/officeart/2016/7/layout/VerticalDownArrowProcess"/>
    <dgm:cxn modelId="{AC896A8B-3E17-41DF-9BAF-7E82C9F59C9B}" type="presParOf" srcId="{062D1FC6-FA91-4CF3-9E54-08337EF214B2}" destId="{F4ADC99C-8E0B-4817-A2F1-CAB47804D177}" srcOrd="1" destOrd="0" presId="urn:microsoft.com/office/officeart/2016/7/layout/VerticalDownArrowProcess"/>
    <dgm:cxn modelId="{397F0955-E083-4EA8-A8FD-496C10658842}" type="presParOf" srcId="{062D1FC6-FA91-4CF3-9E54-08337EF214B2}" destId="{2564EBEE-88CB-4D99-A487-11F5E6FA012B}" srcOrd="2" destOrd="0" presId="urn:microsoft.com/office/officeart/2016/7/layout/VerticalDownArrowProcess"/>
    <dgm:cxn modelId="{FBF059FA-CDA9-4D93-AFA3-F9C9845E1FB3}" type="presParOf" srcId="{2564EBEE-88CB-4D99-A487-11F5E6FA012B}" destId="{3DEB0061-EF49-4DB9-AC6B-9006787F2593}" srcOrd="0" destOrd="0" presId="urn:microsoft.com/office/officeart/2016/7/layout/VerticalDownArrowProcess"/>
    <dgm:cxn modelId="{0A3EE375-7858-460A-A48F-722C36ACE411}" type="presParOf" srcId="{2564EBEE-88CB-4D99-A487-11F5E6FA012B}" destId="{1C219CD4-CD44-424B-9BC4-F4E70B16A287}" srcOrd="1" destOrd="0" presId="urn:microsoft.com/office/officeart/2016/7/layout/VerticalDownArrowProcess"/>
    <dgm:cxn modelId="{4F36BFB1-9378-49D9-A60A-28C49EDE091D}" type="presParOf" srcId="{2564EBEE-88CB-4D99-A487-11F5E6FA012B}" destId="{FD6D1C99-3E25-4644-8B02-22928BF35CCE}" srcOrd="2" destOrd="0" presId="urn:microsoft.com/office/officeart/2016/7/layout/VerticalDownArrowProcess"/>
    <dgm:cxn modelId="{F849005A-20ED-419B-BE8D-A5537AAC8C13}" type="presParOf" srcId="{062D1FC6-FA91-4CF3-9E54-08337EF214B2}" destId="{1FD5BA7A-0F48-43FB-BDFA-EFB1178A7D24}" srcOrd="3" destOrd="0" presId="urn:microsoft.com/office/officeart/2016/7/layout/VerticalDownArrowProcess"/>
    <dgm:cxn modelId="{BD8A092A-8A53-47AD-BA7F-B3F1978BC6A9}" type="presParOf" srcId="{062D1FC6-FA91-4CF3-9E54-08337EF214B2}" destId="{E183CBA0-227E-47E7-AB87-5E9539718516}" srcOrd="4" destOrd="0" presId="urn:microsoft.com/office/officeart/2016/7/layout/VerticalDownArrowProcess"/>
    <dgm:cxn modelId="{6959B78F-118D-456D-B210-D2B1ADF07411}" type="presParOf" srcId="{E183CBA0-227E-47E7-AB87-5E9539718516}" destId="{AEDD6BF0-BBB5-4F34-9672-3187D1BAABA0}" srcOrd="0" destOrd="0" presId="urn:microsoft.com/office/officeart/2016/7/layout/VerticalDownArrowProcess"/>
    <dgm:cxn modelId="{F17C5DD6-5E91-47EB-9C62-CF708F382E6D}" type="presParOf" srcId="{E183CBA0-227E-47E7-AB87-5E9539718516}" destId="{607C783D-DCFC-4F4E-B9BE-E44FAD8FA15E}" srcOrd="1" destOrd="0" presId="urn:microsoft.com/office/officeart/2016/7/layout/VerticalDownArrowProcess"/>
    <dgm:cxn modelId="{B2AF2BAF-F989-4FA0-8E97-E40AA66C0F89}" type="presParOf" srcId="{E183CBA0-227E-47E7-AB87-5E9539718516}" destId="{864F8933-DE2D-44AD-8B29-B48E0D9D54EE}" srcOrd="2" destOrd="0" presId="urn:microsoft.com/office/officeart/2016/7/layout/VerticalDownArrowProcess"/>
    <dgm:cxn modelId="{5A81D635-EA63-48BA-AFBB-5F679ACA233C}" type="presParOf" srcId="{062D1FC6-FA91-4CF3-9E54-08337EF214B2}" destId="{BE933288-18AA-4A4A-AA1E-A384A203FC9B}" srcOrd="5" destOrd="0" presId="urn:microsoft.com/office/officeart/2016/7/layout/VerticalDownArrowProcess"/>
    <dgm:cxn modelId="{DEE70606-3FD6-4506-AD28-2F89AC187F69}" type="presParOf" srcId="{062D1FC6-FA91-4CF3-9E54-08337EF214B2}" destId="{AEF4FF50-0638-46F1-BFF9-762A143743C3}" srcOrd="6" destOrd="0" presId="urn:microsoft.com/office/officeart/2016/7/layout/VerticalDownArrowProcess"/>
    <dgm:cxn modelId="{3F6A5E9C-8725-492B-80AE-7E72E7087953}" type="presParOf" srcId="{AEF4FF50-0638-46F1-BFF9-762A143743C3}" destId="{9829616E-A96F-41E5-B7A9-C631F60E6219}" srcOrd="0" destOrd="0" presId="urn:microsoft.com/office/officeart/2016/7/layout/VerticalDownArrowProcess"/>
    <dgm:cxn modelId="{D501BCB5-1401-4432-BC12-54919103CFDE}" type="presParOf" srcId="{AEF4FF50-0638-46F1-BFF9-762A143743C3}" destId="{DB5F340D-731E-4B6B-9022-6F60D13A3F62}" srcOrd="1" destOrd="0" presId="urn:microsoft.com/office/officeart/2016/7/layout/VerticalDownArrowProcess"/>
    <dgm:cxn modelId="{756839D1-359C-4A1A-B123-225AC23E9008}" type="presParOf" srcId="{AEF4FF50-0638-46F1-BFF9-762A143743C3}" destId="{4A45E002-FBC5-46CD-B3F5-8FB455842412}" srcOrd="2" destOrd="0" presId="urn:microsoft.com/office/officeart/2016/7/layout/VerticalDownArrowProcess"/>
    <dgm:cxn modelId="{C696865D-086D-46F1-B566-14A5256FAC46}" type="presParOf" srcId="{062D1FC6-FA91-4CF3-9E54-08337EF214B2}" destId="{3263CD7E-48A0-44A8-9356-4AC3975F9B93}" srcOrd="7" destOrd="0" presId="urn:microsoft.com/office/officeart/2016/7/layout/VerticalDownArrowProcess"/>
    <dgm:cxn modelId="{729A18A4-D64C-4E97-A91A-99D92B5ED850}" type="presParOf" srcId="{062D1FC6-FA91-4CF3-9E54-08337EF214B2}" destId="{B1DC60AF-EFAC-45F3-A727-A41A35B9FE59}" srcOrd="8" destOrd="0" presId="urn:microsoft.com/office/officeart/2016/7/layout/VerticalDownArrowProcess"/>
    <dgm:cxn modelId="{7D8ED287-5233-483A-9EB8-C2AB0DA2A0FA}" type="presParOf" srcId="{B1DC60AF-EFAC-45F3-A727-A41A35B9FE59}" destId="{7840187A-8B17-4B23-A0E0-90420BEF9D89}" srcOrd="0" destOrd="0" presId="urn:microsoft.com/office/officeart/2016/7/layout/VerticalDownArrowProcess"/>
    <dgm:cxn modelId="{90AC3F18-E7B5-4EA2-9027-9D148DF29BE4}" type="presParOf" srcId="{B1DC60AF-EFAC-45F3-A727-A41A35B9FE59}" destId="{0B47DD5D-3EDF-4D60-858D-53B8A14F5649}" srcOrd="1" destOrd="0" presId="urn:microsoft.com/office/officeart/2016/7/layout/VerticalDownArrowProcess"/>
    <dgm:cxn modelId="{D7539588-CEEE-4B1C-BFD1-A9D82305F033}" type="presParOf" srcId="{B1DC60AF-EFAC-45F3-A727-A41A35B9FE59}" destId="{892F09D8-3319-4B0F-816E-C170F4E14C5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8737-D64F-452C-9053-E8FB059301BF}">
      <dsp:nvSpPr>
        <dsp:cNvPr id="0" name=""/>
        <dsp:cNvSpPr/>
      </dsp:nvSpPr>
      <dsp:spPr>
        <a:xfrm>
          <a:off x="4096" y="10723"/>
          <a:ext cx="2463162" cy="4896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kern="1200"/>
            <a:t>Process default</a:t>
          </a:r>
          <a:endParaRPr lang="en-US" sz="1700" kern="1200"/>
        </a:p>
      </dsp:txBody>
      <dsp:txXfrm>
        <a:off x="4096" y="10723"/>
        <a:ext cx="2463162" cy="489600"/>
      </dsp:txXfrm>
    </dsp:sp>
    <dsp:sp modelId="{0AA79FD6-E373-4269-A328-691DD488B16F}">
      <dsp:nvSpPr>
        <dsp:cNvPr id="0" name=""/>
        <dsp:cNvSpPr/>
      </dsp:nvSpPr>
      <dsp:spPr>
        <a:xfrm>
          <a:off x="4096" y="500323"/>
          <a:ext cx="2463162" cy="289323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i="0" kern="1200"/>
            <a:t>Detects the process state</a:t>
          </a:r>
          <a:r>
            <a:rPr lang="en-GB" sz="1700" b="0" i="0" kern="1200"/>
            <a:t> of database objects, and performs processing necessary to deliver unprocessed or partially processed objects to a fully processed state.</a:t>
          </a:r>
          <a:endParaRPr lang="en-US" sz="1700" kern="1200"/>
        </a:p>
      </dsp:txBody>
      <dsp:txXfrm>
        <a:off x="4096" y="500323"/>
        <a:ext cx="2463162" cy="2893230"/>
      </dsp:txXfrm>
    </dsp:sp>
    <dsp:sp modelId="{6A0FBBA9-EC7F-467C-B762-52C0FC0F4B0C}">
      <dsp:nvSpPr>
        <dsp:cNvPr id="0" name=""/>
        <dsp:cNvSpPr/>
      </dsp:nvSpPr>
      <dsp:spPr>
        <a:xfrm>
          <a:off x="2812101" y="10723"/>
          <a:ext cx="2463162" cy="489600"/>
        </a:xfrm>
        <a:prstGeom prst="rect">
          <a:avLst/>
        </a:prstGeom>
        <a:solidFill>
          <a:schemeClr val="accent4">
            <a:hueOff val="886254"/>
            <a:satOff val="321"/>
            <a:lumOff val="-2614"/>
            <a:alphaOff val="0"/>
          </a:schemeClr>
        </a:solidFill>
        <a:ln w="19050" cap="rnd" cmpd="sng" algn="ctr">
          <a:solidFill>
            <a:schemeClr val="accent4">
              <a:hueOff val="886254"/>
              <a:satOff val="321"/>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kern="1200"/>
            <a:t>Process full</a:t>
          </a:r>
          <a:endParaRPr lang="en-US" sz="1700" kern="1200"/>
        </a:p>
      </dsp:txBody>
      <dsp:txXfrm>
        <a:off x="2812101" y="10723"/>
        <a:ext cx="2463162" cy="489600"/>
      </dsp:txXfrm>
    </dsp:sp>
    <dsp:sp modelId="{A5A42D2F-C3E9-4E5C-9E5C-58DBB1186B56}">
      <dsp:nvSpPr>
        <dsp:cNvPr id="0" name=""/>
        <dsp:cNvSpPr/>
      </dsp:nvSpPr>
      <dsp:spPr>
        <a:xfrm>
          <a:off x="2812101" y="500323"/>
          <a:ext cx="2463162" cy="2893230"/>
        </a:xfrm>
        <a:prstGeom prst="rect">
          <a:avLst/>
        </a:prstGeom>
        <a:solidFill>
          <a:schemeClr val="accent4">
            <a:tint val="40000"/>
            <a:alpha val="90000"/>
            <a:hueOff val="1045692"/>
            <a:satOff val="-1334"/>
            <a:lumOff val="-520"/>
            <a:alphaOff val="0"/>
          </a:schemeClr>
        </a:solidFill>
        <a:ln w="19050" cap="rnd" cmpd="sng" algn="ctr">
          <a:solidFill>
            <a:schemeClr val="accent4">
              <a:tint val="40000"/>
              <a:alpha val="90000"/>
              <a:hueOff val="1045692"/>
              <a:satOff val="-1334"/>
              <a:lumOff val="-5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a:t>Processes a database and all the objects that it contains. </a:t>
          </a:r>
          <a:endParaRPr lang="en-US" sz="1700" kern="1200"/>
        </a:p>
        <a:p>
          <a:pPr marL="171450" lvl="1" indent="-171450" algn="l" defTabSz="755650">
            <a:lnSpc>
              <a:spcPct val="90000"/>
            </a:lnSpc>
            <a:spcBef>
              <a:spcPct val="0"/>
            </a:spcBef>
            <a:spcAft>
              <a:spcPct val="15000"/>
            </a:spcAft>
            <a:buChar char="•"/>
          </a:pPr>
          <a:r>
            <a:rPr lang="en-US" sz="1700" kern="1200"/>
            <a:t>Clears and processes from scratch.</a:t>
          </a:r>
        </a:p>
      </dsp:txBody>
      <dsp:txXfrm>
        <a:off x="2812101" y="500323"/>
        <a:ext cx="2463162" cy="2893230"/>
      </dsp:txXfrm>
    </dsp:sp>
    <dsp:sp modelId="{35A6A134-2DF1-46DB-86FE-54A361A5EFFD}">
      <dsp:nvSpPr>
        <dsp:cNvPr id="0" name=""/>
        <dsp:cNvSpPr/>
      </dsp:nvSpPr>
      <dsp:spPr>
        <a:xfrm>
          <a:off x="5620106" y="10723"/>
          <a:ext cx="2463162" cy="489600"/>
        </a:xfrm>
        <a:prstGeom prst="rect">
          <a:avLst/>
        </a:prstGeom>
        <a:solidFill>
          <a:schemeClr val="accent4">
            <a:hueOff val="1772507"/>
            <a:satOff val="641"/>
            <a:lumOff val="-5229"/>
            <a:alphaOff val="0"/>
          </a:schemeClr>
        </a:solidFill>
        <a:ln w="19050" cap="rnd" cmpd="sng" algn="ctr">
          <a:solidFill>
            <a:schemeClr val="accent4">
              <a:hueOff val="1772507"/>
              <a:satOff val="641"/>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kern="1200"/>
            <a:t>Process clear</a:t>
          </a:r>
          <a:endParaRPr lang="en-US" sz="1700" kern="1200"/>
        </a:p>
      </dsp:txBody>
      <dsp:txXfrm>
        <a:off x="5620106" y="10723"/>
        <a:ext cx="2463162" cy="489600"/>
      </dsp:txXfrm>
    </dsp:sp>
    <dsp:sp modelId="{2A63B3FA-1D22-44B4-BA2E-606C1D859536}">
      <dsp:nvSpPr>
        <dsp:cNvPr id="0" name=""/>
        <dsp:cNvSpPr/>
      </dsp:nvSpPr>
      <dsp:spPr>
        <a:xfrm>
          <a:off x="5620106" y="500323"/>
          <a:ext cx="2463162" cy="2893230"/>
        </a:xfrm>
        <a:prstGeom prst="rect">
          <a:avLst/>
        </a:prstGeom>
        <a:solidFill>
          <a:schemeClr val="accent4">
            <a:tint val="40000"/>
            <a:alpha val="90000"/>
            <a:hueOff val="2091383"/>
            <a:satOff val="-2667"/>
            <a:lumOff val="-1041"/>
            <a:alphaOff val="0"/>
          </a:schemeClr>
        </a:solidFill>
        <a:ln w="19050" cap="rnd" cmpd="sng" algn="ctr">
          <a:solidFill>
            <a:schemeClr val="accent4">
              <a:tint val="40000"/>
              <a:alpha val="90000"/>
              <a:hueOff val="2091383"/>
              <a:satOff val="-2667"/>
              <a:lumOff val="-10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a:t>Removes all data from database objects.</a:t>
          </a:r>
          <a:endParaRPr lang="en-US" sz="1700" kern="1200"/>
        </a:p>
      </dsp:txBody>
      <dsp:txXfrm>
        <a:off x="5620106" y="500323"/>
        <a:ext cx="2463162" cy="2893230"/>
      </dsp:txXfrm>
    </dsp:sp>
    <dsp:sp modelId="{1594B266-3D10-4513-86A0-E86C6D779582}">
      <dsp:nvSpPr>
        <dsp:cNvPr id="0" name=""/>
        <dsp:cNvSpPr/>
      </dsp:nvSpPr>
      <dsp:spPr>
        <a:xfrm>
          <a:off x="8428111" y="10723"/>
          <a:ext cx="2463162" cy="489600"/>
        </a:xfrm>
        <a:prstGeom prst="rect">
          <a:avLst/>
        </a:prstGeom>
        <a:solidFill>
          <a:schemeClr val="accent4">
            <a:hueOff val="2658761"/>
            <a:satOff val="962"/>
            <a:lumOff val="-7843"/>
            <a:alphaOff val="0"/>
          </a:schemeClr>
        </a:solidFill>
        <a:ln w="19050" cap="rnd" cmpd="sng" algn="ctr">
          <a:solidFill>
            <a:schemeClr val="accent4">
              <a:hueOff val="2658761"/>
              <a:satOff val="962"/>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0" i="0" kern="1200"/>
            <a:t>Process recalc:</a:t>
          </a:r>
          <a:endParaRPr lang="en-US" sz="1700" kern="1200"/>
        </a:p>
      </dsp:txBody>
      <dsp:txXfrm>
        <a:off x="8428111" y="10723"/>
        <a:ext cx="2463162" cy="489600"/>
      </dsp:txXfrm>
    </dsp:sp>
    <dsp:sp modelId="{9A4B52EB-41F1-4088-B11F-380E8C8134F9}">
      <dsp:nvSpPr>
        <dsp:cNvPr id="0" name=""/>
        <dsp:cNvSpPr/>
      </dsp:nvSpPr>
      <dsp:spPr>
        <a:xfrm>
          <a:off x="8428111" y="500323"/>
          <a:ext cx="2463162" cy="2893230"/>
        </a:xfrm>
        <a:prstGeom prst="rect">
          <a:avLst/>
        </a:prstGeom>
        <a:solidFill>
          <a:schemeClr val="accent4">
            <a:tint val="40000"/>
            <a:alpha val="90000"/>
            <a:hueOff val="3137075"/>
            <a:satOff val="-4001"/>
            <a:lumOff val="-1561"/>
            <a:alphaOff val="0"/>
          </a:schemeClr>
        </a:solidFill>
        <a:ln w="19050" cap="rnd" cmpd="sng" algn="ctr">
          <a:solidFill>
            <a:schemeClr val="accent4">
              <a:tint val="40000"/>
              <a:alpha val="90000"/>
              <a:hueOff val="3137075"/>
              <a:satOff val="-4001"/>
              <a:lumOff val="-1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a:t>Updates and recalculated hierarchies, relationships and calculated columns</a:t>
          </a:r>
          <a:endParaRPr lang="en-US" sz="1700" kern="1200"/>
        </a:p>
      </dsp:txBody>
      <dsp:txXfrm>
        <a:off x="8428111" y="500323"/>
        <a:ext cx="2463162" cy="289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8737-D64F-452C-9053-E8FB059301BF}">
      <dsp:nvSpPr>
        <dsp:cNvPr id="0" name=""/>
        <dsp:cNvSpPr/>
      </dsp:nvSpPr>
      <dsp:spPr>
        <a:xfrm>
          <a:off x="4096" y="228374"/>
          <a:ext cx="2463162" cy="6048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full</a:t>
          </a:r>
          <a:endParaRPr lang="en-US" sz="2100" kern="1200"/>
        </a:p>
      </dsp:txBody>
      <dsp:txXfrm>
        <a:off x="4096" y="228374"/>
        <a:ext cx="2463162" cy="604800"/>
      </dsp:txXfrm>
    </dsp:sp>
    <dsp:sp modelId="{0AA79FD6-E373-4269-A328-691DD488B16F}">
      <dsp:nvSpPr>
        <dsp:cNvPr id="0" name=""/>
        <dsp:cNvSpPr/>
      </dsp:nvSpPr>
      <dsp:spPr>
        <a:xfrm>
          <a:off x="4096" y="833174"/>
          <a:ext cx="2463162" cy="2342728"/>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Processes a table and all the objects it contains</a:t>
          </a:r>
          <a:endParaRPr lang="en-US" sz="2100" kern="1200"/>
        </a:p>
      </dsp:txBody>
      <dsp:txXfrm>
        <a:off x="4096" y="833174"/>
        <a:ext cx="2463162" cy="2342728"/>
      </dsp:txXfrm>
    </dsp:sp>
    <dsp:sp modelId="{6A0FBBA9-EC7F-467C-B762-52C0FC0F4B0C}">
      <dsp:nvSpPr>
        <dsp:cNvPr id="0" name=""/>
        <dsp:cNvSpPr/>
      </dsp:nvSpPr>
      <dsp:spPr>
        <a:xfrm>
          <a:off x="2812101" y="228374"/>
          <a:ext cx="2463162" cy="604800"/>
        </a:xfrm>
        <a:prstGeom prst="rect">
          <a:avLst/>
        </a:prstGeom>
        <a:solidFill>
          <a:schemeClr val="accent4">
            <a:hueOff val="886254"/>
            <a:satOff val="321"/>
            <a:lumOff val="-2614"/>
            <a:alphaOff val="0"/>
          </a:schemeClr>
        </a:solidFill>
        <a:ln w="19050" cap="rnd" cmpd="sng" algn="ctr">
          <a:solidFill>
            <a:schemeClr val="accent4">
              <a:hueOff val="886254"/>
              <a:satOff val="321"/>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data</a:t>
          </a:r>
          <a:endParaRPr lang="en-US" sz="2100" kern="1200"/>
        </a:p>
      </dsp:txBody>
      <dsp:txXfrm>
        <a:off x="2812101" y="228374"/>
        <a:ext cx="2463162" cy="604800"/>
      </dsp:txXfrm>
    </dsp:sp>
    <dsp:sp modelId="{A5A42D2F-C3E9-4E5C-9E5C-58DBB1186B56}">
      <dsp:nvSpPr>
        <dsp:cNvPr id="0" name=""/>
        <dsp:cNvSpPr/>
      </dsp:nvSpPr>
      <dsp:spPr>
        <a:xfrm>
          <a:off x="2812101" y="833174"/>
          <a:ext cx="2463162" cy="2342728"/>
        </a:xfrm>
        <a:prstGeom prst="rect">
          <a:avLst/>
        </a:prstGeom>
        <a:solidFill>
          <a:schemeClr val="accent4">
            <a:tint val="40000"/>
            <a:alpha val="90000"/>
            <a:hueOff val="1045692"/>
            <a:satOff val="-1334"/>
            <a:lumOff val="-520"/>
            <a:alphaOff val="0"/>
          </a:schemeClr>
        </a:solidFill>
        <a:ln w="19050" cap="rnd" cmpd="sng" algn="ctr">
          <a:solidFill>
            <a:schemeClr val="accent4">
              <a:tint val="40000"/>
              <a:alpha val="90000"/>
              <a:hueOff val="1045692"/>
              <a:satOff val="-1334"/>
              <a:lumOff val="-5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Load data into a partition or a table </a:t>
          </a:r>
          <a:r>
            <a:rPr lang="en-GB" sz="2100" b="1" i="0" kern="1200"/>
            <a:t>without rebuilding relationships or calculated columns</a:t>
          </a:r>
          <a:endParaRPr lang="en-US" sz="2100" b="1" kern="1200"/>
        </a:p>
      </dsp:txBody>
      <dsp:txXfrm>
        <a:off x="2812101" y="833174"/>
        <a:ext cx="2463162" cy="2342728"/>
      </dsp:txXfrm>
    </dsp:sp>
    <dsp:sp modelId="{35A6A134-2DF1-46DB-86FE-54A361A5EFFD}">
      <dsp:nvSpPr>
        <dsp:cNvPr id="0" name=""/>
        <dsp:cNvSpPr/>
      </dsp:nvSpPr>
      <dsp:spPr>
        <a:xfrm>
          <a:off x="5620106" y="228374"/>
          <a:ext cx="2463162" cy="604800"/>
        </a:xfrm>
        <a:prstGeom prst="rect">
          <a:avLst/>
        </a:prstGeom>
        <a:solidFill>
          <a:schemeClr val="accent4">
            <a:hueOff val="1772507"/>
            <a:satOff val="641"/>
            <a:lumOff val="-5229"/>
            <a:alphaOff val="0"/>
          </a:schemeClr>
        </a:solidFill>
        <a:ln w="19050" cap="rnd" cmpd="sng" algn="ctr">
          <a:solidFill>
            <a:schemeClr val="accent4">
              <a:hueOff val="1772507"/>
              <a:satOff val="641"/>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clear</a:t>
          </a:r>
          <a:endParaRPr lang="en-US" sz="2100" kern="1200"/>
        </a:p>
      </dsp:txBody>
      <dsp:txXfrm>
        <a:off x="5620106" y="228374"/>
        <a:ext cx="2463162" cy="604800"/>
      </dsp:txXfrm>
    </dsp:sp>
    <dsp:sp modelId="{2A63B3FA-1D22-44B4-BA2E-606C1D859536}">
      <dsp:nvSpPr>
        <dsp:cNvPr id="0" name=""/>
        <dsp:cNvSpPr/>
      </dsp:nvSpPr>
      <dsp:spPr>
        <a:xfrm>
          <a:off x="5620106" y="833174"/>
          <a:ext cx="2463162" cy="2342728"/>
        </a:xfrm>
        <a:prstGeom prst="rect">
          <a:avLst/>
        </a:prstGeom>
        <a:solidFill>
          <a:schemeClr val="accent4">
            <a:tint val="40000"/>
            <a:alpha val="90000"/>
            <a:hueOff val="2091383"/>
            <a:satOff val="-2667"/>
            <a:lumOff val="-1041"/>
            <a:alphaOff val="0"/>
          </a:schemeClr>
        </a:solidFill>
        <a:ln w="19050" cap="rnd" cmpd="sng" algn="ctr">
          <a:solidFill>
            <a:schemeClr val="accent4">
              <a:tint val="40000"/>
              <a:alpha val="90000"/>
              <a:hueOff val="2091383"/>
              <a:satOff val="-2667"/>
              <a:lumOff val="-10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Removes all data from a table and any table partitions</a:t>
          </a:r>
          <a:endParaRPr lang="en-US" sz="2100" kern="1200"/>
        </a:p>
      </dsp:txBody>
      <dsp:txXfrm>
        <a:off x="5620106" y="833174"/>
        <a:ext cx="2463162" cy="2342728"/>
      </dsp:txXfrm>
    </dsp:sp>
    <dsp:sp modelId="{1594B266-3D10-4513-86A0-E86C6D779582}">
      <dsp:nvSpPr>
        <dsp:cNvPr id="0" name=""/>
        <dsp:cNvSpPr/>
      </dsp:nvSpPr>
      <dsp:spPr>
        <a:xfrm>
          <a:off x="8428111" y="228374"/>
          <a:ext cx="2463162" cy="604800"/>
        </a:xfrm>
        <a:prstGeom prst="rect">
          <a:avLst/>
        </a:prstGeom>
        <a:solidFill>
          <a:schemeClr val="accent4">
            <a:hueOff val="2658761"/>
            <a:satOff val="962"/>
            <a:lumOff val="-7843"/>
            <a:alphaOff val="0"/>
          </a:schemeClr>
        </a:solidFill>
        <a:ln w="19050" cap="rnd" cmpd="sng" algn="ctr">
          <a:solidFill>
            <a:schemeClr val="accent4">
              <a:hueOff val="2658761"/>
              <a:satOff val="962"/>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defrag</a:t>
          </a:r>
          <a:endParaRPr lang="en-US" sz="2100" kern="1200"/>
        </a:p>
      </dsp:txBody>
      <dsp:txXfrm>
        <a:off x="8428111" y="228374"/>
        <a:ext cx="2463162" cy="604800"/>
      </dsp:txXfrm>
    </dsp:sp>
    <dsp:sp modelId="{9A4B52EB-41F1-4088-B11F-380E8C8134F9}">
      <dsp:nvSpPr>
        <dsp:cNvPr id="0" name=""/>
        <dsp:cNvSpPr/>
      </dsp:nvSpPr>
      <dsp:spPr>
        <a:xfrm>
          <a:off x="8428111" y="833174"/>
          <a:ext cx="2463162" cy="2342728"/>
        </a:xfrm>
        <a:prstGeom prst="rect">
          <a:avLst/>
        </a:prstGeom>
        <a:solidFill>
          <a:schemeClr val="accent4">
            <a:tint val="40000"/>
            <a:alpha val="90000"/>
            <a:hueOff val="3137075"/>
            <a:satOff val="-4001"/>
            <a:lumOff val="-1561"/>
            <a:alphaOff val="0"/>
          </a:schemeClr>
        </a:solidFill>
        <a:ln w="19050" cap="rnd" cmpd="sng" algn="ctr">
          <a:solidFill>
            <a:schemeClr val="accent4">
              <a:tint val="40000"/>
              <a:alpha val="90000"/>
              <a:hueOff val="3137075"/>
              <a:satOff val="-4001"/>
              <a:lumOff val="-1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Degragments the auxiliary table indexes</a:t>
          </a:r>
          <a:endParaRPr lang="en-US" sz="2100" kern="1200"/>
        </a:p>
      </dsp:txBody>
      <dsp:txXfrm>
        <a:off x="8428111" y="833174"/>
        <a:ext cx="2463162" cy="2342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8737-D64F-452C-9053-E8FB059301BF}">
      <dsp:nvSpPr>
        <dsp:cNvPr id="0" name=""/>
        <dsp:cNvSpPr/>
      </dsp:nvSpPr>
      <dsp:spPr>
        <a:xfrm>
          <a:off x="4096" y="228374"/>
          <a:ext cx="2463162" cy="6048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full</a:t>
          </a:r>
          <a:endParaRPr lang="en-US" sz="2100" kern="1200"/>
        </a:p>
      </dsp:txBody>
      <dsp:txXfrm>
        <a:off x="4096" y="228374"/>
        <a:ext cx="2463162" cy="604800"/>
      </dsp:txXfrm>
    </dsp:sp>
    <dsp:sp modelId="{0AA79FD6-E373-4269-A328-691DD488B16F}">
      <dsp:nvSpPr>
        <dsp:cNvPr id="0" name=""/>
        <dsp:cNvSpPr/>
      </dsp:nvSpPr>
      <dsp:spPr>
        <a:xfrm>
          <a:off x="4096" y="833174"/>
          <a:ext cx="2463162" cy="2342728"/>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Processes a partition and all the objects it contains</a:t>
          </a:r>
          <a:endParaRPr lang="en-US" sz="2100" kern="1200"/>
        </a:p>
      </dsp:txBody>
      <dsp:txXfrm>
        <a:off x="4096" y="833174"/>
        <a:ext cx="2463162" cy="2342728"/>
      </dsp:txXfrm>
    </dsp:sp>
    <dsp:sp modelId="{6A0FBBA9-EC7F-467C-B762-52C0FC0F4B0C}">
      <dsp:nvSpPr>
        <dsp:cNvPr id="0" name=""/>
        <dsp:cNvSpPr/>
      </dsp:nvSpPr>
      <dsp:spPr>
        <a:xfrm>
          <a:off x="2812101" y="228374"/>
          <a:ext cx="2463162" cy="604800"/>
        </a:xfrm>
        <a:prstGeom prst="rect">
          <a:avLst/>
        </a:prstGeom>
        <a:solidFill>
          <a:schemeClr val="accent4">
            <a:hueOff val="886254"/>
            <a:satOff val="321"/>
            <a:lumOff val="-2614"/>
            <a:alphaOff val="0"/>
          </a:schemeClr>
        </a:solidFill>
        <a:ln w="19050" cap="rnd" cmpd="sng" algn="ctr">
          <a:solidFill>
            <a:schemeClr val="accent4">
              <a:hueOff val="886254"/>
              <a:satOff val="321"/>
              <a:lumOff val="-2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data</a:t>
          </a:r>
          <a:endParaRPr lang="en-US" sz="2100" kern="1200"/>
        </a:p>
      </dsp:txBody>
      <dsp:txXfrm>
        <a:off x="2812101" y="228374"/>
        <a:ext cx="2463162" cy="604800"/>
      </dsp:txXfrm>
    </dsp:sp>
    <dsp:sp modelId="{A5A42D2F-C3E9-4E5C-9E5C-58DBB1186B56}">
      <dsp:nvSpPr>
        <dsp:cNvPr id="0" name=""/>
        <dsp:cNvSpPr/>
      </dsp:nvSpPr>
      <dsp:spPr>
        <a:xfrm>
          <a:off x="2812101" y="833174"/>
          <a:ext cx="2463162" cy="2342728"/>
        </a:xfrm>
        <a:prstGeom prst="rect">
          <a:avLst/>
        </a:prstGeom>
        <a:solidFill>
          <a:schemeClr val="accent4">
            <a:tint val="40000"/>
            <a:alpha val="90000"/>
            <a:hueOff val="1045692"/>
            <a:satOff val="-1334"/>
            <a:lumOff val="-520"/>
            <a:alphaOff val="0"/>
          </a:schemeClr>
        </a:solidFill>
        <a:ln w="19050" cap="rnd" cmpd="sng" algn="ctr">
          <a:solidFill>
            <a:schemeClr val="accent4">
              <a:tint val="40000"/>
              <a:alpha val="90000"/>
              <a:hueOff val="1045692"/>
              <a:satOff val="-1334"/>
              <a:lumOff val="-5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Load data into a partition or a table </a:t>
          </a:r>
          <a:r>
            <a:rPr lang="en-GB" sz="2100" b="1" i="0" kern="1200"/>
            <a:t>without rebuilding relationships or calculated columns</a:t>
          </a:r>
          <a:endParaRPr lang="en-US" sz="2100" b="1" kern="1200"/>
        </a:p>
      </dsp:txBody>
      <dsp:txXfrm>
        <a:off x="2812101" y="833174"/>
        <a:ext cx="2463162" cy="2342728"/>
      </dsp:txXfrm>
    </dsp:sp>
    <dsp:sp modelId="{35A6A134-2DF1-46DB-86FE-54A361A5EFFD}">
      <dsp:nvSpPr>
        <dsp:cNvPr id="0" name=""/>
        <dsp:cNvSpPr/>
      </dsp:nvSpPr>
      <dsp:spPr>
        <a:xfrm>
          <a:off x="5620106" y="228374"/>
          <a:ext cx="2463162" cy="604800"/>
        </a:xfrm>
        <a:prstGeom prst="rect">
          <a:avLst/>
        </a:prstGeom>
        <a:solidFill>
          <a:schemeClr val="accent4">
            <a:hueOff val="1772507"/>
            <a:satOff val="641"/>
            <a:lumOff val="-5229"/>
            <a:alphaOff val="0"/>
          </a:schemeClr>
        </a:solidFill>
        <a:ln w="19050" cap="rnd" cmpd="sng" algn="ctr">
          <a:solidFill>
            <a:schemeClr val="accent4">
              <a:hueOff val="1772507"/>
              <a:satOff val="641"/>
              <a:lumOff val="-522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clear</a:t>
          </a:r>
          <a:endParaRPr lang="en-US" sz="2100" kern="1200"/>
        </a:p>
      </dsp:txBody>
      <dsp:txXfrm>
        <a:off x="5620106" y="228374"/>
        <a:ext cx="2463162" cy="604800"/>
      </dsp:txXfrm>
    </dsp:sp>
    <dsp:sp modelId="{2A63B3FA-1D22-44B4-BA2E-606C1D859536}">
      <dsp:nvSpPr>
        <dsp:cNvPr id="0" name=""/>
        <dsp:cNvSpPr/>
      </dsp:nvSpPr>
      <dsp:spPr>
        <a:xfrm>
          <a:off x="5620106" y="833174"/>
          <a:ext cx="2463162" cy="2342728"/>
        </a:xfrm>
        <a:prstGeom prst="rect">
          <a:avLst/>
        </a:prstGeom>
        <a:solidFill>
          <a:schemeClr val="accent4">
            <a:tint val="40000"/>
            <a:alpha val="90000"/>
            <a:hueOff val="2091383"/>
            <a:satOff val="-2667"/>
            <a:lumOff val="-1041"/>
            <a:alphaOff val="0"/>
          </a:schemeClr>
        </a:solidFill>
        <a:ln w="19050" cap="rnd" cmpd="sng" algn="ctr">
          <a:solidFill>
            <a:schemeClr val="accent4">
              <a:tint val="40000"/>
              <a:alpha val="90000"/>
              <a:hueOff val="2091383"/>
              <a:satOff val="-2667"/>
              <a:lumOff val="-10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Removes all data from a partition.</a:t>
          </a:r>
          <a:endParaRPr lang="en-US" sz="2100" kern="1200"/>
        </a:p>
      </dsp:txBody>
      <dsp:txXfrm>
        <a:off x="5620106" y="833174"/>
        <a:ext cx="2463162" cy="2342728"/>
      </dsp:txXfrm>
    </dsp:sp>
    <dsp:sp modelId="{1594B266-3D10-4513-86A0-E86C6D779582}">
      <dsp:nvSpPr>
        <dsp:cNvPr id="0" name=""/>
        <dsp:cNvSpPr/>
      </dsp:nvSpPr>
      <dsp:spPr>
        <a:xfrm>
          <a:off x="8428111" y="228374"/>
          <a:ext cx="2463162" cy="604800"/>
        </a:xfrm>
        <a:prstGeom prst="rect">
          <a:avLst/>
        </a:prstGeom>
        <a:solidFill>
          <a:schemeClr val="accent4">
            <a:hueOff val="2658761"/>
            <a:satOff val="962"/>
            <a:lumOff val="-7843"/>
            <a:alphaOff val="0"/>
          </a:schemeClr>
        </a:solidFill>
        <a:ln w="19050" cap="rnd" cmpd="sng" algn="ctr">
          <a:solidFill>
            <a:schemeClr val="accent4">
              <a:hueOff val="2658761"/>
              <a:satOff val="962"/>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a:t>Process add</a:t>
          </a:r>
          <a:endParaRPr lang="en-US" sz="2100" kern="1200"/>
        </a:p>
      </dsp:txBody>
      <dsp:txXfrm>
        <a:off x="8428111" y="228374"/>
        <a:ext cx="2463162" cy="604800"/>
      </dsp:txXfrm>
    </dsp:sp>
    <dsp:sp modelId="{9A4B52EB-41F1-4088-B11F-380E8C8134F9}">
      <dsp:nvSpPr>
        <dsp:cNvPr id="0" name=""/>
        <dsp:cNvSpPr/>
      </dsp:nvSpPr>
      <dsp:spPr>
        <a:xfrm>
          <a:off x="8428111" y="833174"/>
          <a:ext cx="2463162" cy="2342728"/>
        </a:xfrm>
        <a:prstGeom prst="rect">
          <a:avLst/>
        </a:prstGeom>
        <a:solidFill>
          <a:schemeClr val="accent4">
            <a:tint val="40000"/>
            <a:alpha val="90000"/>
            <a:hueOff val="3137075"/>
            <a:satOff val="-4001"/>
            <a:lumOff val="-1561"/>
            <a:alphaOff val="0"/>
          </a:schemeClr>
        </a:solidFill>
        <a:ln w="19050" cap="rnd" cmpd="sng" algn="ctr">
          <a:solidFill>
            <a:schemeClr val="accent4">
              <a:tint val="40000"/>
              <a:alpha val="90000"/>
              <a:hueOff val="3137075"/>
              <a:satOff val="-4001"/>
              <a:lumOff val="-1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a:t>Incrementally update partition with new data</a:t>
          </a:r>
          <a:endParaRPr lang="en-US" sz="2100" kern="1200"/>
        </a:p>
      </dsp:txBody>
      <dsp:txXfrm>
        <a:off x="8428111" y="833174"/>
        <a:ext cx="2463162" cy="2342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4D9-CC93-4308-A9A1-E53E846393C7}">
      <dsp:nvSpPr>
        <dsp:cNvPr id="0" name=""/>
        <dsp:cNvSpPr/>
      </dsp:nvSpPr>
      <dsp:spPr>
        <a:xfrm>
          <a:off x="0" y="3483068"/>
          <a:ext cx="2351088" cy="571426"/>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09" tIns="142240" rIns="167209" bIns="142240" numCol="1" spcCol="1270" anchor="ctr" anchorCtr="0">
          <a:noAutofit/>
        </a:bodyPr>
        <a:lstStyle/>
        <a:p>
          <a:pPr marL="0" lvl="0" indent="0" algn="ctr" defTabSz="889000">
            <a:lnSpc>
              <a:spcPct val="90000"/>
            </a:lnSpc>
            <a:spcBef>
              <a:spcPct val="0"/>
            </a:spcBef>
            <a:spcAft>
              <a:spcPct val="35000"/>
            </a:spcAft>
            <a:buNone/>
          </a:pPr>
          <a:r>
            <a:rPr lang="en-US" sz="2000" kern="1200"/>
            <a:t>Mark</a:t>
          </a:r>
        </a:p>
      </dsp:txBody>
      <dsp:txXfrm>
        <a:off x="0" y="3483068"/>
        <a:ext cx="2351088" cy="571426"/>
      </dsp:txXfrm>
    </dsp:sp>
    <dsp:sp modelId="{92F3F41A-C2E2-481A-A7FE-DEEF3FD58CA0}">
      <dsp:nvSpPr>
        <dsp:cNvPr id="0" name=""/>
        <dsp:cNvSpPr/>
      </dsp:nvSpPr>
      <dsp:spPr>
        <a:xfrm>
          <a:off x="2351087" y="3483068"/>
          <a:ext cx="7053264" cy="571426"/>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074" tIns="177800" rIns="143074" bIns="177800" numCol="1" spcCol="1270" anchor="ctr" anchorCtr="0">
          <a:noAutofit/>
        </a:bodyPr>
        <a:lstStyle/>
        <a:p>
          <a:pPr marL="0" lvl="0" indent="0" algn="l" defTabSz="622300">
            <a:lnSpc>
              <a:spcPct val="90000"/>
            </a:lnSpc>
            <a:spcBef>
              <a:spcPct val="0"/>
            </a:spcBef>
            <a:spcAft>
              <a:spcPct val="35000"/>
            </a:spcAft>
            <a:buNone/>
          </a:pPr>
          <a:r>
            <a:rPr lang="en-US" sz="1400" kern="1200"/>
            <a:t>Mark the Date table as a Date Table and set the Date column</a:t>
          </a:r>
        </a:p>
      </dsp:txBody>
      <dsp:txXfrm>
        <a:off x="2351087" y="3483068"/>
        <a:ext cx="7053264" cy="571426"/>
      </dsp:txXfrm>
    </dsp:sp>
    <dsp:sp modelId="{1C219CD4-CD44-424B-9BC4-F4E70B16A287}">
      <dsp:nvSpPr>
        <dsp:cNvPr id="0" name=""/>
        <dsp:cNvSpPr/>
      </dsp:nvSpPr>
      <dsp:spPr>
        <a:xfrm rot="10800000">
          <a:off x="0" y="2612786"/>
          <a:ext cx="2351088" cy="878853"/>
        </a:xfrm>
        <a:prstGeom prst="upArrowCallout">
          <a:avLst>
            <a:gd name="adj1" fmla="val 5000"/>
            <a:gd name="adj2" fmla="val 10000"/>
            <a:gd name="adj3" fmla="val 15000"/>
            <a:gd name="adj4" fmla="val 64977"/>
          </a:avLst>
        </a:prstGeom>
        <a:solidFill>
          <a:schemeClr val="accent4">
            <a:hueOff val="664690"/>
            <a:satOff val="240"/>
            <a:lumOff val="-1961"/>
            <a:alphaOff val="0"/>
          </a:schemeClr>
        </a:solidFill>
        <a:ln w="19050" cap="rnd" cmpd="sng" algn="ctr">
          <a:solidFill>
            <a:schemeClr val="accent4">
              <a:hueOff val="664690"/>
              <a:satOff val="240"/>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09" tIns="142240" rIns="167209" bIns="142240" numCol="1" spcCol="1270" anchor="ctr" anchorCtr="0">
          <a:noAutofit/>
        </a:bodyPr>
        <a:lstStyle/>
        <a:p>
          <a:pPr marL="0" lvl="0" indent="0" algn="ctr" defTabSz="889000">
            <a:lnSpc>
              <a:spcPct val="90000"/>
            </a:lnSpc>
            <a:spcBef>
              <a:spcPct val="0"/>
            </a:spcBef>
            <a:spcAft>
              <a:spcPct val="35000"/>
            </a:spcAft>
            <a:buNone/>
          </a:pPr>
          <a:r>
            <a:rPr lang="en-US" sz="2000" kern="1200"/>
            <a:t>Never</a:t>
          </a:r>
        </a:p>
      </dsp:txBody>
      <dsp:txXfrm rot="-10800000">
        <a:off x="0" y="2612786"/>
        <a:ext cx="2351088" cy="571254"/>
      </dsp:txXfrm>
    </dsp:sp>
    <dsp:sp modelId="{FD6D1C99-3E25-4644-8B02-22928BF35CCE}">
      <dsp:nvSpPr>
        <dsp:cNvPr id="0" name=""/>
        <dsp:cNvSpPr/>
      </dsp:nvSpPr>
      <dsp:spPr>
        <a:xfrm>
          <a:off x="2351087" y="2612786"/>
          <a:ext cx="7053264" cy="571254"/>
        </a:xfrm>
        <a:prstGeom prst="rect">
          <a:avLst/>
        </a:prstGeom>
        <a:solidFill>
          <a:schemeClr val="accent4">
            <a:tint val="40000"/>
            <a:alpha val="90000"/>
            <a:hueOff val="784269"/>
            <a:satOff val="-1000"/>
            <a:lumOff val="-390"/>
            <a:alphaOff val="0"/>
          </a:schemeClr>
        </a:solidFill>
        <a:ln w="19050" cap="rnd" cmpd="sng" algn="ctr">
          <a:solidFill>
            <a:schemeClr val="accent4">
              <a:tint val="40000"/>
              <a:alpha val="90000"/>
              <a:hueOff val="784269"/>
              <a:satOff val="-1000"/>
              <a:lumOff val="-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074" tIns="177800" rIns="143074" bIns="177800" numCol="1" spcCol="1270" anchor="ctr" anchorCtr="0">
          <a:noAutofit/>
        </a:bodyPr>
        <a:lstStyle/>
        <a:p>
          <a:pPr marL="0" lvl="0" indent="0" algn="l" defTabSz="622300">
            <a:lnSpc>
              <a:spcPct val="90000"/>
            </a:lnSpc>
            <a:spcBef>
              <a:spcPct val="0"/>
            </a:spcBef>
            <a:spcAft>
              <a:spcPct val="35000"/>
            </a:spcAft>
            <a:buNone/>
          </a:pPr>
          <a:r>
            <a:rPr lang="en-US" sz="1400" b="1" kern="1200"/>
            <a:t>Never</a:t>
          </a:r>
          <a:r>
            <a:rPr lang="en-US" sz="1400" kern="1200"/>
            <a:t> use date column from the fact table in time functions</a:t>
          </a:r>
        </a:p>
      </dsp:txBody>
      <dsp:txXfrm>
        <a:off x="2351087" y="2612786"/>
        <a:ext cx="7053264" cy="571254"/>
      </dsp:txXfrm>
    </dsp:sp>
    <dsp:sp modelId="{607C783D-DCFC-4F4E-B9BE-E44FAD8FA15E}">
      <dsp:nvSpPr>
        <dsp:cNvPr id="0" name=""/>
        <dsp:cNvSpPr/>
      </dsp:nvSpPr>
      <dsp:spPr>
        <a:xfrm rot="10800000">
          <a:off x="0" y="1742503"/>
          <a:ext cx="2351088" cy="878853"/>
        </a:xfrm>
        <a:prstGeom prst="upArrowCallout">
          <a:avLst>
            <a:gd name="adj1" fmla="val 5000"/>
            <a:gd name="adj2" fmla="val 10000"/>
            <a:gd name="adj3" fmla="val 15000"/>
            <a:gd name="adj4" fmla="val 64977"/>
          </a:avLst>
        </a:prstGeom>
        <a:solidFill>
          <a:schemeClr val="accent4">
            <a:hueOff val="1329380"/>
            <a:satOff val="481"/>
            <a:lumOff val="-3921"/>
            <a:alphaOff val="0"/>
          </a:schemeClr>
        </a:solidFill>
        <a:ln w="19050" cap="rnd" cmpd="sng" algn="ctr">
          <a:solidFill>
            <a:schemeClr val="accent4">
              <a:hueOff val="1329380"/>
              <a:satOff val="481"/>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09" tIns="142240" rIns="167209" bIns="142240" numCol="1" spcCol="1270" anchor="ctr" anchorCtr="0">
          <a:noAutofit/>
        </a:bodyPr>
        <a:lstStyle/>
        <a:p>
          <a:pPr marL="0" lvl="0" indent="0" algn="ctr" defTabSz="889000">
            <a:lnSpc>
              <a:spcPct val="90000"/>
            </a:lnSpc>
            <a:spcBef>
              <a:spcPct val="0"/>
            </a:spcBef>
            <a:spcAft>
              <a:spcPct val="35000"/>
            </a:spcAft>
            <a:buNone/>
          </a:pPr>
          <a:r>
            <a:rPr lang="en-US" sz="2000" kern="1200"/>
            <a:t>Create</a:t>
          </a:r>
        </a:p>
      </dsp:txBody>
      <dsp:txXfrm rot="-10800000">
        <a:off x="0" y="1742503"/>
        <a:ext cx="2351088" cy="571254"/>
      </dsp:txXfrm>
    </dsp:sp>
    <dsp:sp modelId="{864F8933-DE2D-44AD-8B29-B48E0D9D54EE}">
      <dsp:nvSpPr>
        <dsp:cNvPr id="0" name=""/>
        <dsp:cNvSpPr/>
      </dsp:nvSpPr>
      <dsp:spPr>
        <a:xfrm>
          <a:off x="2351087" y="1742503"/>
          <a:ext cx="7053264" cy="571254"/>
        </a:xfrm>
        <a:prstGeom prst="rect">
          <a:avLst/>
        </a:prstGeom>
        <a:solidFill>
          <a:schemeClr val="accent4">
            <a:tint val="40000"/>
            <a:alpha val="90000"/>
            <a:hueOff val="1568537"/>
            <a:satOff val="-2000"/>
            <a:lumOff val="-781"/>
            <a:alphaOff val="0"/>
          </a:schemeClr>
        </a:solidFill>
        <a:ln w="19050" cap="rnd" cmpd="sng" algn="ctr">
          <a:solidFill>
            <a:schemeClr val="accent4">
              <a:tint val="40000"/>
              <a:alpha val="90000"/>
              <a:hueOff val="1568537"/>
              <a:satOff val="-2000"/>
              <a:lumOff val="-7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074" tIns="177800" rIns="143074" bIns="177800" numCol="1" spcCol="1270" anchor="ctr" anchorCtr="0">
          <a:noAutofit/>
        </a:bodyPr>
        <a:lstStyle/>
        <a:p>
          <a:pPr marL="0" lvl="0" indent="0" algn="l" defTabSz="622300">
            <a:lnSpc>
              <a:spcPct val="90000"/>
            </a:lnSpc>
            <a:spcBef>
              <a:spcPct val="0"/>
            </a:spcBef>
            <a:spcAft>
              <a:spcPct val="35000"/>
            </a:spcAft>
            <a:buNone/>
          </a:pPr>
          <a:r>
            <a:rPr lang="en-US" sz="1400" kern="1200"/>
            <a:t>Create relationships between fact tables and the Date table</a:t>
          </a:r>
        </a:p>
      </dsp:txBody>
      <dsp:txXfrm>
        <a:off x="2351087" y="1742503"/>
        <a:ext cx="7053264" cy="571254"/>
      </dsp:txXfrm>
    </dsp:sp>
    <dsp:sp modelId="{DB5F340D-731E-4B6B-9022-6F60D13A3F62}">
      <dsp:nvSpPr>
        <dsp:cNvPr id="0" name=""/>
        <dsp:cNvSpPr/>
      </dsp:nvSpPr>
      <dsp:spPr>
        <a:xfrm rot="10800000">
          <a:off x="0" y="872221"/>
          <a:ext cx="2351088" cy="878853"/>
        </a:xfrm>
        <a:prstGeom prst="upArrowCallout">
          <a:avLst>
            <a:gd name="adj1" fmla="val 5000"/>
            <a:gd name="adj2" fmla="val 10000"/>
            <a:gd name="adj3" fmla="val 15000"/>
            <a:gd name="adj4" fmla="val 64977"/>
          </a:avLst>
        </a:prstGeom>
        <a:solidFill>
          <a:schemeClr val="accent4">
            <a:hueOff val="1994071"/>
            <a:satOff val="721"/>
            <a:lumOff val="-5882"/>
            <a:alphaOff val="0"/>
          </a:schemeClr>
        </a:solidFill>
        <a:ln w="19050" cap="rnd" cmpd="sng" algn="ctr">
          <a:solidFill>
            <a:schemeClr val="accent4">
              <a:hueOff val="1994071"/>
              <a:satOff val="721"/>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09" tIns="142240" rIns="167209" bIns="142240" numCol="1" spcCol="1270" anchor="ctr" anchorCtr="0">
          <a:noAutofit/>
        </a:bodyPr>
        <a:lstStyle/>
        <a:p>
          <a:pPr marL="0" lvl="0" indent="0" algn="ctr" defTabSz="889000">
            <a:lnSpc>
              <a:spcPct val="90000"/>
            </a:lnSpc>
            <a:spcBef>
              <a:spcPct val="0"/>
            </a:spcBef>
            <a:spcAft>
              <a:spcPct val="35000"/>
            </a:spcAft>
            <a:buNone/>
          </a:pPr>
          <a:r>
            <a:rPr lang="en-US" sz="2000" kern="1200"/>
            <a:t>Make</a:t>
          </a:r>
        </a:p>
      </dsp:txBody>
      <dsp:txXfrm rot="-10800000">
        <a:off x="0" y="872221"/>
        <a:ext cx="2351088" cy="571254"/>
      </dsp:txXfrm>
    </dsp:sp>
    <dsp:sp modelId="{4A45E002-FBC5-46CD-B3F5-8FB455842412}">
      <dsp:nvSpPr>
        <dsp:cNvPr id="0" name=""/>
        <dsp:cNvSpPr/>
      </dsp:nvSpPr>
      <dsp:spPr>
        <a:xfrm>
          <a:off x="2351087" y="872221"/>
          <a:ext cx="7053264" cy="571254"/>
        </a:xfrm>
        <a:prstGeom prst="rect">
          <a:avLst/>
        </a:prstGeom>
        <a:solidFill>
          <a:schemeClr val="accent4">
            <a:tint val="40000"/>
            <a:alpha val="90000"/>
            <a:hueOff val="2352806"/>
            <a:satOff val="-3001"/>
            <a:lumOff val="-1171"/>
            <a:alphaOff val="0"/>
          </a:schemeClr>
        </a:solidFill>
        <a:ln w="19050" cap="rnd" cmpd="sng" algn="ctr">
          <a:solidFill>
            <a:schemeClr val="accent4">
              <a:tint val="40000"/>
              <a:alpha val="90000"/>
              <a:hueOff val="2352806"/>
              <a:satOff val="-3001"/>
              <a:lumOff val="-11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074" tIns="177800" rIns="143074" bIns="177800" numCol="1" spcCol="1270" anchor="ctr" anchorCtr="0">
          <a:noAutofit/>
        </a:bodyPr>
        <a:lstStyle/>
        <a:p>
          <a:pPr marL="0" lvl="0" indent="0" algn="l" defTabSz="622300">
            <a:lnSpc>
              <a:spcPct val="90000"/>
            </a:lnSpc>
            <a:spcBef>
              <a:spcPct val="0"/>
            </a:spcBef>
            <a:spcAft>
              <a:spcPct val="35000"/>
            </a:spcAft>
            <a:buNone/>
          </a:pPr>
          <a:r>
            <a:rPr lang="en-US" sz="1400" kern="1200"/>
            <a:t>Make sure your date table has a continues date range</a:t>
          </a:r>
        </a:p>
      </dsp:txBody>
      <dsp:txXfrm>
        <a:off x="2351087" y="872221"/>
        <a:ext cx="7053264" cy="571254"/>
      </dsp:txXfrm>
    </dsp:sp>
    <dsp:sp modelId="{0B47DD5D-3EDF-4D60-858D-53B8A14F5649}">
      <dsp:nvSpPr>
        <dsp:cNvPr id="0" name=""/>
        <dsp:cNvSpPr/>
      </dsp:nvSpPr>
      <dsp:spPr>
        <a:xfrm rot="10800000">
          <a:off x="0" y="1939"/>
          <a:ext cx="2351088" cy="878853"/>
        </a:xfrm>
        <a:prstGeom prst="upArrowCallout">
          <a:avLst>
            <a:gd name="adj1" fmla="val 5000"/>
            <a:gd name="adj2" fmla="val 10000"/>
            <a:gd name="adj3" fmla="val 15000"/>
            <a:gd name="adj4" fmla="val 64977"/>
          </a:avLst>
        </a:prstGeom>
        <a:solidFill>
          <a:schemeClr val="accent4">
            <a:hueOff val="2658761"/>
            <a:satOff val="962"/>
            <a:lumOff val="-7843"/>
            <a:alphaOff val="0"/>
          </a:schemeClr>
        </a:solidFill>
        <a:ln w="19050" cap="rnd" cmpd="sng" algn="ctr">
          <a:solidFill>
            <a:schemeClr val="accent4">
              <a:hueOff val="2658761"/>
              <a:satOff val="962"/>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09" tIns="142240" rIns="167209" bIns="142240" numCol="1" spcCol="1270" anchor="ctr" anchorCtr="0">
          <a:noAutofit/>
        </a:bodyPr>
        <a:lstStyle/>
        <a:p>
          <a:pPr marL="0" lvl="0" indent="0" algn="ctr" defTabSz="889000">
            <a:lnSpc>
              <a:spcPct val="90000"/>
            </a:lnSpc>
            <a:spcBef>
              <a:spcPct val="0"/>
            </a:spcBef>
            <a:spcAft>
              <a:spcPct val="35000"/>
            </a:spcAft>
            <a:buNone/>
          </a:pPr>
          <a:r>
            <a:rPr lang="en-US" sz="2000" kern="1200"/>
            <a:t>Separate</a:t>
          </a:r>
        </a:p>
      </dsp:txBody>
      <dsp:txXfrm rot="-10800000">
        <a:off x="0" y="1939"/>
        <a:ext cx="2351088" cy="571254"/>
      </dsp:txXfrm>
    </dsp:sp>
    <dsp:sp modelId="{892F09D8-3319-4B0F-816E-C170F4E14C5E}">
      <dsp:nvSpPr>
        <dsp:cNvPr id="0" name=""/>
        <dsp:cNvSpPr/>
      </dsp:nvSpPr>
      <dsp:spPr>
        <a:xfrm>
          <a:off x="2351087" y="1939"/>
          <a:ext cx="7053264" cy="571254"/>
        </a:xfrm>
        <a:prstGeom prst="rect">
          <a:avLst/>
        </a:prstGeom>
        <a:solidFill>
          <a:schemeClr val="accent4">
            <a:tint val="40000"/>
            <a:alpha val="90000"/>
            <a:hueOff val="3137075"/>
            <a:satOff val="-4001"/>
            <a:lumOff val="-1561"/>
            <a:alphaOff val="0"/>
          </a:schemeClr>
        </a:solidFill>
        <a:ln w="19050" cap="rnd" cmpd="sng" algn="ctr">
          <a:solidFill>
            <a:schemeClr val="accent4">
              <a:tint val="40000"/>
              <a:alpha val="90000"/>
              <a:hueOff val="3137075"/>
              <a:satOff val="-4001"/>
              <a:lumOff val="-1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074" tIns="177800" rIns="143074" bIns="177800" numCol="1" spcCol="1270" anchor="ctr" anchorCtr="0">
          <a:noAutofit/>
        </a:bodyPr>
        <a:lstStyle/>
        <a:p>
          <a:pPr marL="0" lvl="0" indent="0" algn="l" defTabSz="622300">
            <a:lnSpc>
              <a:spcPct val="90000"/>
            </a:lnSpc>
            <a:spcBef>
              <a:spcPct val="0"/>
            </a:spcBef>
            <a:spcAft>
              <a:spcPct val="35000"/>
            </a:spcAft>
            <a:buNone/>
          </a:pPr>
          <a:r>
            <a:rPr lang="en-US" sz="1400" kern="1200"/>
            <a:t>Always create a separate Date table.</a:t>
          </a:r>
        </a:p>
      </dsp:txBody>
      <dsp:txXfrm>
        <a:off x="2351087" y="1939"/>
        <a:ext cx="7053264" cy="5712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61147-FC46-4685-9054-4EBDD1B2628E}" type="datetimeFigureOut">
              <a:rPr lang="en-GB" smtClean="0"/>
              <a:t>30/09/2017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94177-E3E3-422C-A95B-018C5A262FA0}" type="slidenum">
              <a:rPr lang="en-GB" smtClean="0"/>
              <a:t>‹#›</a:t>
            </a:fld>
            <a:endParaRPr lang="en-GB"/>
          </a:p>
        </p:txBody>
      </p:sp>
    </p:spTree>
    <p:extLst>
      <p:ext uri="{BB962C8B-B14F-4D97-AF65-F5344CB8AC3E}">
        <p14:creationId xmlns:p14="http://schemas.microsoft.com/office/powerpoint/2010/main" val="122708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qlbi.com/articles/memory-settings-in-tabular-instances-of-analysis-servic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3000"/>
            <a:ext cx="5486400" cy="3086100"/>
          </a:xfrm>
        </p:spPr>
      </p:sp>
      <p:sp>
        <p:nvSpPr>
          <p:cNvPr id="3" name="Notes Placeholder 2"/>
          <p:cNvSpPr>
            <a:spLocks noGrp="1"/>
          </p:cNvSpPr>
          <p:nvPr>
            <p:ph type="body" idx="1"/>
          </p:nvPr>
        </p:nvSpPr>
        <p:spPr/>
        <p:txBody>
          <a:bodyPr/>
          <a:lstStyle/>
          <a:p>
            <a:r>
              <a:rPr lang="en-GB"/>
              <a:t>Hi all – my name is Andrew Sammut</a:t>
            </a:r>
          </a:p>
          <a:p>
            <a:r>
              <a:rPr lang="en-GB"/>
              <a:t>I lead the Business Intelligence project for our hedge fund. Collection of data from different sources is crucial for us to make important decisions in trading. We try to capture as much data as possible – mainly related to crude oil and natural gas so we can understand the world around us better.</a:t>
            </a:r>
          </a:p>
        </p:txBody>
      </p:sp>
      <p:sp>
        <p:nvSpPr>
          <p:cNvPr id="4" name="Slide Number Placeholder 3"/>
          <p:cNvSpPr>
            <a:spLocks noGrp="1"/>
          </p:cNvSpPr>
          <p:nvPr>
            <p:ph type="sldNum" sz="quarter" idx="10"/>
          </p:nvPr>
        </p:nvSpPr>
        <p:spPr/>
        <p:txBody>
          <a:bodyPr/>
          <a:lstStyle/>
          <a:p>
            <a:fld id="{8B194177-E3E3-422C-A95B-018C5A262FA0}" type="slidenum">
              <a:rPr lang="en-GB" smtClean="0"/>
              <a:t>1</a:t>
            </a:fld>
            <a:endParaRPr lang="en-GB"/>
          </a:p>
        </p:txBody>
      </p:sp>
    </p:spTree>
    <p:extLst>
      <p:ext uri="{BB962C8B-B14F-4D97-AF65-F5344CB8AC3E}">
        <p14:creationId xmlns:p14="http://schemas.microsoft.com/office/powerpoint/2010/main" val="242499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10</a:t>
            </a:fld>
            <a:endParaRPr lang="en-GB"/>
          </a:p>
        </p:txBody>
      </p:sp>
    </p:spTree>
    <p:extLst>
      <p:ext uri="{BB962C8B-B14F-4D97-AF65-F5344CB8AC3E}">
        <p14:creationId xmlns:p14="http://schemas.microsoft.com/office/powerpoint/2010/main" val="270268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11</a:t>
            </a:fld>
            <a:endParaRPr lang="en-GB"/>
          </a:p>
        </p:txBody>
      </p:sp>
    </p:spTree>
    <p:extLst>
      <p:ext uri="{BB962C8B-B14F-4D97-AF65-F5344CB8AC3E}">
        <p14:creationId xmlns:p14="http://schemas.microsoft.com/office/powerpoint/2010/main" val="288241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This is an interesting diagram which shows how the Processor, Memory and the Network are affected during processing</a:t>
            </a:r>
          </a:p>
          <a:p>
            <a:pPr marL="171450" indent="-171450">
              <a:buFontTx/>
              <a:buChar char="-"/>
            </a:pPr>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12</a:t>
            </a:fld>
            <a:endParaRPr lang="en-GB"/>
          </a:p>
        </p:txBody>
      </p:sp>
    </p:spTree>
    <p:extLst>
      <p:ext uri="{BB962C8B-B14F-4D97-AF65-F5344CB8AC3E}">
        <p14:creationId xmlns:p14="http://schemas.microsoft.com/office/powerpoint/2010/main" val="363614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13</a:t>
            </a:fld>
            <a:endParaRPr lang="en-GB"/>
          </a:p>
        </p:txBody>
      </p:sp>
    </p:spTree>
    <p:extLst>
      <p:ext uri="{BB962C8B-B14F-4D97-AF65-F5344CB8AC3E}">
        <p14:creationId xmlns:p14="http://schemas.microsoft.com/office/powerpoint/2010/main" val="136461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14</a:t>
            </a:fld>
            <a:endParaRPr lang="en-GB"/>
          </a:p>
        </p:txBody>
      </p:sp>
    </p:spTree>
    <p:extLst>
      <p:ext uri="{BB962C8B-B14F-4D97-AF65-F5344CB8AC3E}">
        <p14:creationId xmlns:p14="http://schemas.microsoft.com/office/powerpoint/2010/main" val="219136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15</a:t>
            </a:fld>
            <a:endParaRPr lang="en-GB"/>
          </a:p>
        </p:txBody>
      </p:sp>
    </p:spTree>
    <p:extLst>
      <p:ext uri="{BB962C8B-B14F-4D97-AF65-F5344CB8AC3E}">
        <p14:creationId xmlns:p14="http://schemas.microsoft.com/office/powerpoint/2010/main" val="381990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3000"/>
            <a:ext cx="5486400" cy="3086100"/>
          </a:xfrm>
        </p:spPr>
      </p:sp>
      <p:sp>
        <p:nvSpPr>
          <p:cNvPr id="3" name="Notes Placeholder 2"/>
          <p:cNvSpPr>
            <a:spLocks noGrp="1"/>
          </p:cNvSpPr>
          <p:nvPr>
            <p:ph type="body" idx="1"/>
          </p:nvPr>
        </p:nvSpPr>
        <p:spPr/>
        <p:txBody>
          <a:bodyPr/>
          <a:lstStyle/>
          <a:p>
            <a:r>
              <a:rPr lang="en-GB"/>
              <a:t>I will show the steps to create an azure function and the libraries we need to make it process the model automatically.</a:t>
            </a:r>
          </a:p>
          <a:p>
            <a:endParaRPr lang="en-GB"/>
          </a:p>
          <a:p>
            <a:endParaRPr lang="en-GB"/>
          </a:p>
          <a:p>
            <a:r>
              <a:rPr lang="en-GB"/>
              <a:t>However I won’t process the model as it will take some time and we want to create a pbi report later on.</a:t>
            </a:r>
          </a:p>
        </p:txBody>
      </p:sp>
      <p:sp>
        <p:nvSpPr>
          <p:cNvPr id="4" name="Slide Number Placeholder 3"/>
          <p:cNvSpPr>
            <a:spLocks noGrp="1"/>
          </p:cNvSpPr>
          <p:nvPr>
            <p:ph type="sldNum" sz="quarter" idx="10"/>
          </p:nvPr>
        </p:nvSpPr>
        <p:spPr/>
        <p:txBody>
          <a:bodyPr/>
          <a:lstStyle/>
          <a:p>
            <a:fld id="{8B194177-E3E3-422C-A95B-018C5A262FA0}" type="slidenum">
              <a:rPr lang="en-GB" smtClean="0"/>
              <a:t>16</a:t>
            </a:fld>
            <a:endParaRPr lang="en-GB"/>
          </a:p>
        </p:txBody>
      </p:sp>
    </p:spTree>
    <p:extLst>
      <p:ext uri="{BB962C8B-B14F-4D97-AF65-F5344CB8AC3E}">
        <p14:creationId xmlns:p14="http://schemas.microsoft.com/office/powerpoint/2010/main" val="14779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17</a:t>
            </a:fld>
            <a:endParaRPr lang="en-GB"/>
          </a:p>
        </p:txBody>
      </p:sp>
    </p:spTree>
    <p:extLst>
      <p:ext uri="{BB962C8B-B14F-4D97-AF65-F5344CB8AC3E}">
        <p14:creationId xmlns:p14="http://schemas.microsoft.com/office/powerpoint/2010/main" val="1049904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It is important that we use 140 and not 130 as if not it will throw exceptions.</a:t>
            </a:r>
          </a:p>
        </p:txBody>
      </p:sp>
      <p:sp>
        <p:nvSpPr>
          <p:cNvPr id="4" name="Slide Number Placeholder 3"/>
          <p:cNvSpPr>
            <a:spLocks noGrp="1"/>
          </p:cNvSpPr>
          <p:nvPr>
            <p:ph type="sldNum" sz="quarter" idx="10"/>
          </p:nvPr>
        </p:nvSpPr>
        <p:spPr/>
        <p:txBody>
          <a:bodyPr/>
          <a:lstStyle/>
          <a:p>
            <a:fld id="{8B194177-E3E3-422C-A95B-018C5A262FA0}" type="slidenum">
              <a:rPr lang="en-GB" smtClean="0"/>
              <a:t>18</a:t>
            </a:fld>
            <a:endParaRPr lang="en-GB"/>
          </a:p>
        </p:txBody>
      </p:sp>
    </p:spTree>
    <p:extLst>
      <p:ext uri="{BB962C8B-B14F-4D97-AF65-F5344CB8AC3E}">
        <p14:creationId xmlns:p14="http://schemas.microsoft.com/office/powerpoint/2010/main" val="92204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19</a:t>
            </a:fld>
            <a:endParaRPr lang="en-GB"/>
          </a:p>
        </p:txBody>
      </p:sp>
    </p:spTree>
    <p:extLst>
      <p:ext uri="{BB962C8B-B14F-4D97-AF65-F5344CB8AC3E}">
        <p14:creationId xmlns:p14="http://schemas.microsoft.com/office/powerpoint/2010/main" val="205910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tonight we will be talking about some core technologies in Microsoft Cloud BI – focusing on:</a:t>
            </a:r>
          </a:p>
          <a:p>
            <a:pPr marL="228600" indent="-228600">
              <a:buAutoNum type="arabicPeriod"/>
            </a:pPr>
            <a:r>
              <a:rPr lang="en-GB"/>
              <a:t>Analysis Services</a:t>
            </a:r>
          </a:p>
          <a:p>
            <a:pPr marL="228600" indent="-228600">
              <a:buAutoNum type="arabicPeriod"/>
            </a:pPr>
            <a:r>
              <a:rPr lang="en-GB"/>
              <a:t>Powerbi</a:t>
            </a:r>
          </a:p>
          <a:p>
            <a:pPr marL="228600" indent="-228600">
              <a:buAutoNum type="arabicPeriod"/>
            </a:pPr>
            <a:r>
              <a:rPr lang="en-GB"/>
              <a:t>Data Analytical Expressions</a:t>
            </a:r>
          </a:p>
          <a:p>
            <a:pPr marL="228600" indent="-228600">
              <a:buAutoNum type="arabicPeriod"/>
            </a:pPr>
            <a:endParaRPr lang="en-GB"/>
          </a:p>
          <a:p>
            <a:r>
              <a:rPr lang="en-GB"/>
              <a:t>I think PowerBI is probably one of the best tools to come out of Micosoft – it is a great initiative for data. We can see its power from our previous presentation by Markus. A lot of new features are published every month. We will be going through some of the main features tonight.</a:t>
            </a:r>
          </a:p>
        </p:txBody>
      </p:sp>
      <p:sp>
        <p:nvSpPr>
          <p:cNvPr id="4" name="Slide Number Placeholder 3"/>
          <p:cNvSpPr>
            <a:spLocks noGrp="1"/>
          </p:cNvSpPr>
          <p:nvPr>
            <p:ph type="sldNum" sz="quarter" idx="10"/>
          </p:nvPr>
        </p:nvSpPr>
        <p:spPr/>
        <p:txBody>
          <a:bodyPr/>
          <a:lstStyle/>
          <a:p>
            <a:fld id="{8B194177-E3E3-422C-A95B-018C5A262FA0}" type="slidenum">
              <a:rPr lang="en-GB" smtClean="0"/>
              <a:t>2</a:t>
            </a:fld>
            <a:endParaRPr lang="en-GB"/>
          </a:p>
        </p:txBody>
      </p:sp>
    </p:spTree>
    <p:extLst>
      <p:ext uri="{BB962C8B-B14F-4D97-AF65-F5344CB8AC3E}">
        <p14:creationId xmlns:p14="http://schemas.microsoft.com/office/powerpoint/2010/main" val="316931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20</a:t>
            </a:fld>
            <a:endParaRPr lang="en-GB"/>
          </a:p>
        </p:txBody>
      </p:sp>
    </p:spTree>
    <p:extLst>
      <p:ext uri="{BB962C8B-B14F-4D97-AF65-F5344CB8AC3E}">
        <p14:creationId xmlns:p14="http://schemas.microsoft.com/office/powerpoint/2010/main" val="115287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21</a:t>
            </a:fld>
            <a:endParaRPr lang="en-GB"/>
          </a:p>
        </p:txBody>
      </p:sp>
    </p:spTree>
    <p:extLst>
      <p:ext uri="{BB962C8B-B14F-4D97-AF65-F5344CB8AC3E}">
        <p14:creationId xmlns:p14="http://schemas.microsoft.com/office/powerpoint/2010/main" val="88401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22</a:t>
            </a:fld>
            <a:endParaRPr lang="en-GB"/>
          </a:p>
        </p:txBody>
      </p:sp>
    </p:spTree>
    <p:extLst>
      <p:ext uri="{BB962C8B-B14F-4D97-AF65-F5344CB8AC3E}">
        <p14:creationId xmlns:p14="http://schemas.microsoft.com/office/powerpoint/2010/main" val="129902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23</a:t>
            </a:fld>
            <a:endParaRPr lang="en-GB"/>
          </a:p>
        </p:txBody>
      </p:sp>
    </p:spTree>
    <p:extLst>
      <p:ext uri="{BB962C8B-B14F-4D97-AF65-F5344CB8AC3E}">
        <p14:creationId xmlns:p14="http://schemas.microsoft.com/office/powerpoint/2010/main" val="3786921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24</a:t>
            </a:fld>
            <a:endParaRPr lang="en-GB"/>
          </a:p>
        </p:txBody>
      </p:sp>
    </p:spTree>
    <p:extLst>
      <p:ext uri="{BB962C8B-B14F-4D97-AF65-F5344CB8AC3E}">
        <p14:creationId xmlns:p14="http://schemas.microsoft.com/office/powerpoint/2010/main" val="146694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25</a:t>
            </a:fld>
            <a:endParaRPr lang="en-GB"/>
          </a:p>
        </p:txBody>
      </p:sp>
    </p:spTree>
    <p:extLst>
      <p:ext uri="{BB962C8B-B14F-4D97-AF65-F5344CB8AC3E}">
        <p14:creationId xmlns:p14="http://schemas.microsoft.com/office/powerpoint/2010/main" val="2561098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26</a:t>
            </a:fld>
            <a:endParaRPr lang="en-GB"/>
          </a:p>
        </p:txBody>
      </p:sp>
    </p:spTree>
    <p:extLst>
      <p:ext uri="{BB962C8B-B14F-4D97-AF65-F5344CB8AC3E}">
        <p14:creationId xmlns:p14="http://schemas.microsoft.com/office/powerpoint/2010/main" val="3309586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27</a:t>
            </a:fld>
            <a:endParaRPr lang="en-GB"/>
          </a:p>
        </p:txBody>
      </p:sp>
    </p:spTree>
    <p:extLst>
      <p:ext uri="{BB962C8B-B14F-4D97-AF65-F5344CB8AC3E}">
        <p14:creationId xmlns:p14="http://schemas.microsoft.com/office/powerpoint/2010/main" val="409981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28</a:t>
            </a:fld>
            <a:endParaRPr lang="en-GB"/>
          </a:p>
        </p:txBody>
      </p:sp>
    </p:spTree>
    <p:extLst>
      <p:ext uri="{BB962C8B-B14F-4D97-AF65-F5344CB8AC3E}">
        <p14:creationId xmlns:p14="http://schemas.microsoft.com/office/powerpoint/2010/main" val="333827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example, say VertiPaqMemoryLimit is 100GB, LowMemoryLimit is 110GB, and TotalMemoryLimit is 120GB.  Now assume that VertiPaq data structures are using 210GB of memory, and the process’ total memory usage is 215GB.  This number is well above the TotalMemoryLimit (and probably above HardMemoryLimit), so ignoring VertiPaqMemoryLimit, the cleaning would be very aggressively, and would kill sessions. However, when PagingPolicy is 1, the memory used by VertiPaq in excess of the limit is ignored for the purpose of computing memory pressure. This means that the number used is &lt;Total Memory&gt; (215GB) – &lt;Total VertiPaq Memory&gt;(210GB) + &lt;VertiPaqMemoryLimit&gt;(100GB) = 105GB, which is below the LowMemoryLimit, so the cache is not cleaned at all.</a:t>
            </a:r>
          </a:p>
          <a:p>
            <a:endParaRPr lang="en-GB"/>
          </a:p>
          <a:p>
            <a:endParaRPr lang="en-GB"/>
          </a:p>
          <a:p>
            <a:endParaRPr lang="en-GB"/>
          </a:p>
          <a:p>
            <a:endParaRPr lang="en-GB"/>
          </a:p>
          <a:p>
            <a:r>
              <a:rPr lang="en-GB">
                <a:hlinkClick r:id="rId3"/>
              </a:rPr>
              <a:t>https://www.sqlbi.com/articles/memory-settings-in-tabular-instances-of-analysis-services/</a:t>
            </a:r>
            <a:r>
              <a:rPr lang="en-GB"/>
              <a:t> </a:t>
            </a:r>
          </a:p>
        </p:txBody>
      </p:sp>
      <p:sp>
        <p:nvSpPr>
          <p:cNvPr id="4" name="Slide Number Placeholder 3"/>
          <p:cNvSpPr>
            <a:spLocks noGrp="1"/>
          </p:cNvSpPr>
          <p:nvPr>
            <p:ph type="sldNum" sz="quarter" idx="10"/>
          </p:nvPr>
        </p:nvSpPr>
        <p:spPr/>
        <p:txBody>
          <a:bodyPr/>
          <a:lstStyle/>
          <a:p>
            <a:fld id="{8B194177-E3E3-422C-A95B-018C5A262FA0}" type="slidenum">
              <a:rPr lang="en-GB" smtClean="0"/>
              <a:t>29</a:t>
            </a:fld>
            <a:endParaRPr lang="en-GB"/>
          </a:p>
        </p:txBody>
      </p:sp>
    </p:spTree>
    <p:extLst>
      <p:ext uri="{BB962C8B-B14F-4D97-AF65-F5344CB8AC3E}">
        <p14:creationId xmlns:p14="http://schemas.microsoft.com/office/powerpoint/2010/main" val="93149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3</a:t>
            </a:fld>
            <a:endParaRPr lang="en-GB"/>
          </a:p>
        </p:txBody>
      </p:sp>
    </p:spTree>
    <p:extLst>
      <p:ext uri="{BB962C8B-B14F-4D97-AF65-F5344CB8AC3E}">
        <p14:creationId xmlns:p14="http://schemas.microsoft.com/office/powerpoint/2010/main" val="1087485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Filtering created from the user’s side when creating reports, by using:</a:t>
            </a:r>
          </a:p>
          <a:p>
            <a:pPr marL="228600" indent="-228600">
              <a:buAutoNum type="arabicPeriod"/>
            </a:pPr>
            <a:r>
              <a:rPr lang="en-GB"/>
              <a:t>Slicers</a:t>
            </a:r>
          </a:p>
          <a:p>
            <a:pPr marL="228600" indent="-228600">
              <a:buAutoNum type="arabicPeriod"/>
            </a:pPr>
            <a:r>
              <a:rPr lang="en-GB"/>
              <a:t>Cell locations within the report</a:t>
            </a:r>
          </a:p>
        </p:txBody>
      </p:sp>
      <p:sp>
        <p:nvSpPr>
          <p:cNvPr id="4" name="Slide Number Placeholder 3"/>
          <p:cNvSpPr>
            <a:spLocks noGrp="1"/>
          </p:cNvSpPr>
          <p:nvPr>
            <p:ph type="sldNum" sz="quarter" idx="10"/>
          </p:nvPr>
        </p:nvSpPr>
        <p:spPr/>
        <p:txBody>
          <a:bodyPr/>
          <a:lstStyle/>
          <a:p>
            <a:fld id="{8B194177-E3E3-422C-A95B-018C5A262FA0}" type="slidenum">
              <a:rPr lang="en-GB" smtClean="0"/>
              <a:t>46</a:t>
            </a:fld>
            <a:endParaRPr lang="en-GB"/>
          </a:p>
        </p:txBody>
      </p:sp>
    </p:spTree>
    <p:extLst>
      <p:ext uri="{BB962C8B-B14F-4D97-AF65-F5344CB8AC3E}">
        <p14:creationId xmlns:p14="http://schemas.microsoft.com/office/powerpoint/2010/main" val="2586508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47</a:t>
            </a:fld>
            <a:endParaRPr lang="en-GB"/>
          </a:p>
        </p:txBody>
      </p:sp>
    </p:spTree>
    <p:extLst>
      <p:ext uri="{BB962C8B-B14F-4D97-AF65-F5344CB8AC3E}">
        <p14:creationId xmlns:p14="http://schemas.microsoft.com/office/powerpoint/2010/main" val="282180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48</a:t>
            </a:fld>
            <a:endParaRPr lang="en-GB"/>
          </a:p>
        </p:txBody>
      </p:sp>
    </p:spTree>
    <p:extLst>
      <p:ext uri="{BB962C8B-B14F-4D97-AF65-F5344CB8AC3E}">
        <p14:creationId xmlns:p14="http://schemas.microsoft.com/office/powerpoint/2010/main" val="2803551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49</a:t>
            </a:fld>
            <a:endParaRPr lang="en-GB"/>
          </a:p>
        </p:txBody>
      </p:sp>
    </p:spTree>
    <p:extLst>
      <p:ext uri="{BB962C8B-B14F-4D97-AF65-F5344CB8AC3E}">
        <p14:creationId xmlns:p14="http://schemas.microsoft.com/office/powerpoint/2010/main" val="3543319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50</a:t>
            </a:fld>
            <a:endParaRPr lang="en-GB"/>
          </a:p>
        </p:txBody>
      </p:sp>
    </p:spTree>
    <p:extLst>
      <p:ext uri="{BB962C8B-B14F-4D97-AF65-F5344CB8AC3E}">
        <p14:creationId xmlns:p14="http://schemas.microsoft.com/office/powerpoint/2010/main" val="908355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63</a:t>
            </a:fld>
            <a:endParaRPr lang="en-GB"/>
          </a:p>
        </p:txBody>
      </p:sp>
    </p:spTree>
    <p:extLst>
      <p:ext uri="{BB962C8B-B14F-4D97-AF65-F5344CB8AC3E}">
        <p14:creationId xmlns:p14="http://schemas.microsoft.com/office/powerpoint/2010/main" val="468228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Canada remained the largest exporter of total petroleum to the United States in June; exporting 3.8 million b/d. The second largest exporter of total petroleum was Saudi Arabia with 1.0 million b/d.</a:t>
            </a:r>
          </a:p>
        </p:txBody>
      </p:sp>
      <p:sp>
        <p:nvSpPr>
          <p:cNvPr id="4" name="Slide Number Placeholder 3"/>
          <p:cNvSpPr>
            <a:spLocks noGrp="1"/>
          </p:cNvSpPr>
          <p:nvPr>
            <p:ph type="sldNum" sz="quarter" idx="10"/>
          </p:nvPr>
        </p:nvSpPr>
        <p:spPr/>
        <p:txBody>
          <a:bodyPr/>
          <a:lstStyle/>
          <a:p>
            <a:fld id="{8B194177-E3E3-422C-A95B-018C5A262FA0}" type="slidenum">
              <a:rPr lang="en-GB" smtClean="0"/>
              <a:t>64</a:t>
            </a:fld>
            <a:endParaRPr lang="en-GB"/>
          </a:p>
        </p:txBody>
      </p:sp>
    </p:spTree>
    <p:extLst>
      <p:ext uri="{BB962C8B-B14F-4D97-AF65-F5344CB8AC3E}">
        <p14:creationId xmlns:p14="http://schemas.microsoft.com/office/powerpoint/2010/main" val="377694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1888"/>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4</a:t>
            </a:fld>
            <a:endParaRPr lang="en-GB"/>
          </a:p>
        </p:txBody>
      </p:sp>
    </p:spTree>
    <p:extLst>
      <p:ext uri="{BB962C8B-B14F-4D97-AF65-F5344CB8AC3E}">
        <p14:creationId xmlns:p14="http://schemas.microsoft.com/office/powerpoint/2010/main" val="239231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5</a:t>
            </a:fld>
            <a:endParaRPr lang="en-GB"/>
          </a:p>
        </p:txBody>
      </p:sp>
    </p:spTree>
    <p:extLst>
      <p:ext uri="{BB962C8B-B14F-4D97-AF65-F5344CB8AC3E}">
        <p14:creationId xmlns:p14="http://schemas.microsoft.com/office/powerpoint/2010/main" val="86896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Paas are Cloud-based platform services like for example Azure Analytical Services which we will discuss in a few.</a:t>
            </a:r>
          </a:p>
        </p:txBody>
      </p:sp>
      <p:sp>
        <p:nvSpPr>
          <p:cNvPr id="4" name="Slide Number Placeholder 3"/>
          <p:cNvSpPr>
            <a:spLocks noGrp="1"/>
          </p:cNvSpPr>
          <p:nvPr>
            <p:ph type="sldNum" sz="quarter" idx="10"/>
          </p:nvPr>
        </p:nvSpPr>
        <p:spPr/>
        <p:txBody>
          <a:bodyPr/>
          <a:lstStyle/>
          <a:p>
            <a:fld id="{8B194177-E3E3-422C-A95B-018C5A262FA0}" type="slidenum">
              <a:rPr lang="en-GB" smtClean="0"/>
              <a:t>6</a:t>
            </a:fld>
            <a:endParaRPr lang="en-GB"/>
          </a:p>
        </p:txBody>
      </p:sp>
    </p:spTree>
    <p:extLst>
      <p:ext uri="{BB962C8B-B14F-4D97-AF65-F5344CB8AC3E}">
        <p14:creationId xmlns:p14="http://schemas.microsoft.com/office/powerpoint/2010/main" val="255481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7</a:t>
            </a:fld>
            <a:endParaRPr lang="en-GB"/>
          </a:p>
        </p:txBody>
      </p:sp>
    </p:spTree>
    <p:extLst>
      <p:ext uri="{BB962C8B-B14F-4D97-AF65-F5344CB8AC3E}">
        <p14:creationId xmlns:p14="http://schemas.microsoft.com/office/powerpoint/2010/main" val="199580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8</a:t>
            </a:fld>
            <a:endParaRPr lang="en-GB"/>
          </a:p>
        </p:txBody>
      </p:sp>
    </p:spTree>
    <p:extLst>
      <p:ext uri="{BB962C8B-B14F-4D97-AF65-F5344CB8AC3E}">
        <p14:creationId xmlns:p14="http://schemas.microsoft.com/office/powerpoint/2010/main" val="360396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194177-E3E3-422C-A95B-018C5A262FA0}" type="slidenum">
              <a:rPr lang="en-GB" smtClean="0"/>
              <a:t>9</a:t>
            </a:fld>
            <a:endParaRPr lang="en-GB"/>
          </a:p>
        </p:txBody>
      </p:sp>
    </p:spTree>
    <p:extLst>
      <p:ext uri="{BB962C8B-B14F-4D97-AF65-F5344CB8AC3E}">
        <p14:creationId xmlns:p14="http://schemas.microsoft.com/office/powerpoint/2010/main" val="271166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a:t>9/30/2017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a:t>9/30/2017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sdn.microsoft.com/en-us/library/jj874401.aspx?f=255&amp;MSPPError=-214721739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docs.microsoft.com/en-us/azure/analysis-services/analysis-services-data-provid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sdn.microsoft.com/en-us/library/dn393915.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visualstudiogallery.msdn.microsoft.com/f7ebe632-878c-4640-b035-a143d1dd1cf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daxeditor.codeplex.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upport.office.com/en-us/article/Unshare-a-data-cache-between-PivotTable-reports-87188806-0c24-4d17-b2f7-9e3a4a05542b"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qlblog.com/blogs/marco_russo/" TargetMode="External"/><Relationship Id="rId13" Type="http://schemas.openxmlformats.org/officeDocument/2006/relationships/image" Target="../media/image66.jpeg"/><Relationship Id="rId3" Type="http://schemas.openxmlformats.org/officeDocument/2006/relationships/hyperlink" Target="http://www.jamesserra.com/archive/2012/06/tabular-query-modes-directquery-vs-in-memory/" TargetMode="External"/><Relationship Id="rId7" Type="http://schemas.openxmlformats.org/officeDocument/2006/relationships/hyperlink" Target="https://blog.crossjoin.co.uk/" TargetMode="External"/><Relationship Id="rId12" Type="http://schemas.openxmlformats.org/officeDocument/2006/relationships/image" Target="../media/image65.jpeg"/><Relationship Id="rId2" Type="http://schemas.openxmlformats.org/officeDocument/2006/relationships/hyperlink" Target="https://sqldusty.com/2017/06/21/how-to-automate-processing-of-azure-analysis-services-models/" TargetMode="External"/><Relationship Id="rId1" Type="http://schemas.openxmlformats.org/officeDocument/2006/relationships/slideLayout" Target="../slideLayouts/slideLayout2.xml"/><Relationship Id="rId6" Type="http://schemas.openxmlformats.org/officeDocument/2006/relationships/hyperlink" Target="https://javierguillen.wordpress.com/" TargetMode="External"/><Relationship Id="rId11" Type="http://schemas.openxmlformats.org/officeDocument/2006/relationships/image" Target="../media/image64.jpeg"/><Relationship Id="rId5" Type="http://schemas.openxmlformats.org/officeDocument/2006/relationships/hyperlink" Target="http://www.powerpivot-info.com/" TargetMode="External"/><Relationship Id="rId10" Type="http://schemas.openxmlformats.org/officeDocument/2006/relationships/hyperlink" Target="https://powerbi.microsoft.com/en-us/blog/" TargetMode="External"/><Relationship Id="rId4" Type="http://schemas.openxmlformats.org/officeDocument/2006/relationships/hyperlink" Target="http://www.kimballgroup.com/2009/05/the-10-essential-rules-of-dimensional-modeling/" TargetMode="External"/><Relationship Id="rId9" Type="http://schemas.openxmlformats.org/officeDocument/2006/relationships/hyperlink" Target="https://ec82.typeform.com/to/NUDh0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linkedin.com/in/andrew-sammut-a8646369" TargetMode="External"/><Relationship Id="rId7" Type="http://schemas.openxmlformats.org/officeDocument/2006/relationships/image" Target="../media/image70.jpeg"/><Relationship Id="rId2" Type="http://schemas.openxmlformats.org/officeDocument/2006/relationships/hyperlink" Target="mailto:Andrewcarlsammut@gmail.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FCFE-9F99-4592-A2C1-4EA7930183E6}"/>
              </a:ext>
            </a:extLst>
          </p:cNvPr>
          <p:cNvSpPr>
            <a:spLocks noGrp="1"/>
          </p:cNvSpPr>
          <p:nvPr>
            <p:ph type="ctrTitle"/>
          </p:nvPr>
        </p:nvSpPr>
        <p:spPr/>
        <p:txBody>
          <a:bodyPr/>
          <a:lstStyle/>
          <a:p>
            <a:r>
              <a:rPr lang="en-GB"/>
              <a:t>Business Intelligence</a:t>
            </a:r>
            <a:br>
              <a:rPr lang="en-GB"/>
            </a:br>
            <a:r>
              <a:rPr lang="en-GB"/>
              <a:t>Azure</a:t>
            </a:r>
          </a:p>
        </p:txBody>
      </p:sp>
      <p:sp>
        <p:nvSpPr>
          <p:cNvPr id="3" name="Subtitle 2">
            <a:extLst>
              <a:ext uri="{FF2B5EF4-FFF2-40B4-BE49-F238E27FC236}">
                <a16:creationId xmlns:a16="http://schemas.microsoft.com/office/drawing/2014/main" id="{D1FC44E6-8D02-484D-8FE8-B0B0F1BE01E0}"/>
              </a:ext>
            </a:extLst>
          </p:cNvPr>
          <p:cNvSpPr>
            <a:spLocks noGrp="1"/>
          </p:cNvSpPr>
          <p:nvPr>
            <p:ph type="subTitle" idx="1"/>
          </p:nvPr>
        </p:nvSpPr>
        <p:spPr/>
        <p:txBody>
          <a:bodyPr>
            <a:normAutofit/>
          </a:bodyPr>
          <a:lstStyle/>
          <a:p>
            <a:r>
              <a:rPr lang="en-GB"/>
              <a:t>Andrew C. Sammut</a:t>
            </a:r>
          </a:p>
          <a:p>
            <a:r>
              <a:rPr lang="en-GB"/>
              <a:t>Lead BI Developer - </a:t>
            </a:r>
            <a:r>
              <a:rPr lang="en-GB" err="1"/>
              <a:t>frerehall</a:t>
            </a:r>
            <a:r>
              <a:rPr lang="en-GB"/>
              <a:t> capital Management Ltd.</a:t>
            </a:r>
          </a:p>
        </p:txBody>
      </p:sp>
      <p:pic>
        <p:nvPicPr>
          <p:cNvPr id="5122" name="Picture 2" descr="Image result for Business intelligence">
            <a:extLst>
              <a:ext uri="{FF2B5EF4-FFF2-40B4-BE49-F238E27FC236}">
                <a16:creationId xmlns:a16="http://schemas.microsoft.com/office/drawing/2014/main" id="{A94980B0-04CD-4C76-8A77-19F895CB5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11" y="1712415"/>
            <a:ext cx="38862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3317"/>
      </p:ext>
    </p:extLst>
  </p:cSld>
  <p:clrMapOvr>
    <a:masterClrMapping/>
  </p:clrMapOvr>
  <mc:AlternateContent xmlns:mc="http://schemas.openxmlformats.org/markup-compatibility/2006" xmlns:p14="http://schemas.microsoft.com/office/powerpoint/2010/main">
    <mc:Choice Requires="p14">
      <p:transition spd="slow" p14:dur="2000" advTm="3652"/>
    </mc:Choice>
    <mc:Fallback xmlns="">
      <p:transition spd="slow" advTm="36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14964A5-3D17-45E8-AE6D-621A0ED0A5D1}"/>
              </a:ext>
            </a:extLst>
          </p:cNvPr>
          <p:cNvGraphicFramePr>
            <a:graphicFrameLocks noGrp="1"/>
          </p:cNvGraphicFramePr>
          <p:nvPr>
            <p:ph idx="1"/>
            <p:extLst>
              <p:ext uri="{D42A27DB-BD31-4B8C-83A1-F6EECF244321}">
                <p14:modId xmlns:p14="http://schemas.microsoft.com/office/powerpoint/2010/main" val="2891191006"/>
              </p:ext>
            </p:extLst>
          </p:nvPr>
        </p:nvGraphicFramePr>
        <p:xfrm>
          <a:off x="1060511" y="1853248"/>
          <a:ext cx="9505592" cy="4342280"/>
        </p:xfrm>
        <a:graphic>
          <a:graphicData uri="http://schemas.openxmlformats.org/drawingml/2006/table">
            <a:tbl>
              <a:tblPr firstRow="1" bandRow="1">
                <a:tableStyleId>{5C22544A-7EE6-4342-B048-85BDC9FD1C3A}</a:tableStyleId>
              </a:tblPr>
              <a:tblGrid>
                <a:gridCol w="2376398">
                  <a:extLst>
                    <a:ext uri="{9D8B030D-6E8A-4147-A177-3AD203B41FA5}">
                      <a16:colId xmlns:a16="http://schemas.microsoft.com/office/drawing/2014/main" val="53203613"/>
                    </a:ext>
                  </a:extLst>
                </a:gridCol>
                <a:gridCol w="2376398">
                  <a:extLst>
                    <a:ext uri="{9D8B030D-6E8A-4147-A177-3AD203B41FA5}">
                      <a16:colId xmlns:a16="http://schemas.microsoft.com/office/drawing/2014/main" val="3810960875"/>
                    </a:ext>
                  </a:extLst>
                </a:gridCol>
                <a:gridCol w="2376398">
                  <a:extLst>
                    <a:ext uri="{9D8B030D-6E8A-4147-A177-3AD203B41FA5}">
                      <a16:colId xmlns:a16="http://schemas.microsoft.com/office/drawing/2014/main" val="300334446"/>
                    </a:ext>
                  </a:extLst>
                </a:gridCol>
                <a:gridCol w="2376398">
                  <a:extLst>
                    <a:ext uri="{9D8B030D-6E8A-4147-A177-3AD203B41FA5}">
                      <a16:colId xmlns:a16="http://schemas.microsoft.com/office/drawing/2014/main" val="3391274759"/>
                    </a:ext>
                  </a:extLst>
                </a:gridCol>
              </a:tblGrid>
              <a:tr h="434228">
                <a:tc>
                  <a:txBody>
                    <a:bodyPr/>
                    <a:lstStyle/>
                    <a:p>
                      <a:r>
                        <a:rPr lang="en-GB"/>
                        <a:t>Instance</a:t>
                      </a:r>
                    </a:p>
                  </a:txBody>
                  <a:tcPr/>
                </a:tc>
                <a:tc>
                  <a:txBody>
                    <a:bodyPr/>
                    <a:lstStyle/>
                    <a:p>
                      <a:r>
                        <a:rPr lang="en-GB"/>
                        <a:t>QPUS</a:t>
                      </a:r>
                    </a:p>
                  </a:txBody>
                  <a:tcPr/>
                </a:tc>
                <a:tc>
                  <a:txBody>
                    <a:bodyPr/>
                    <a:lstStyle/>
                    <a:p>
                      <a:r>
                        <a:rPr lang="en-GB"/>
                        <a:t>Memory (GB)</a:t>
                      </a:r>
                    </a:p>
                  </a:txBody>
                  <a:tcPr/>
                </a:tc>
                <a:tc>
                  <a:txBody>
                    <a:bodyPr/>
                    <a:lstStyle/>
                    <a:p>
                      <a:r>
                        <a:rPr lang="en-GB"/>
                        <a:t>Price</a:t>
                      </a:r>
                    </a:p>
                  </a:txBody>
                  <a:tcPr/>
                </a:tc>
                <a:extLst>
                  <a:ext uri="{0D108BD9-81ED-4DB2-BD59-A6C34878D82A}">
                    <a16:rowId xmlns:a16="http://schemas.microsoft.com/office/drawing/2014/main" val="2130569842"/>
                  </a:ext>
                </a:extLst>
              </a:tr>
              <a:tr h="434228">
                <a:tc>
                  <a:txBody>
                    <a:bodyPr/>
                    <a:lstStyle/>
                    <a:p>
                      <a:r>
                        <a:rPr lang="en-GB"/>
                        <a:t>Developer</a:t>
                      </a:r>
                    </a:p>
                  </a:txBody>
                  <a:tcPr/>
                </a:tc>
                <a:tc>
                  <a:txBody>
                    <a:bodyPr/>
                    <a:lstStyle/>
                    <a:p>
                      <a:r>
                        <a:rPr lang="en-GB"/>
                        <a:t>20</a:t>
                      </a:r>
                    </a:p>
                  </a:txBody>
                  <a:tcPr/>
                </a:tc>
                <a:tc>
                  <a:txBody>
                    <a:bodyPr/>
                    <a:lstStyle/>
                    <a:p>
                      <a:r>
                        <a:rPr lang="en-GB"/>
                        <a:t>3</a:t>
                      </a:r>
                    </a:p>
                  </a:txBody>
                  <a:tcPr/>
                </a:tc>
                <a:tc>
                  <a:txBody>
                    <a:bodyPr/>
                    <a:lstStyle/>
                    <a:p>
                      <a:r>
                        <a:rPr lang="en-GB"/>
                        <a:t>$0.132/hour</a:t>
                      </a:r>
                    </a:p>
                  </a:txBody>
                  <a:tcPr/>
                </a:tc>
                <a:extLst>
                  <a:ext uri="{0D108BD9-81ED-4DB2-BD59-A6C34878D82A}">
                    <a16:rowId xmlns:a16="http://schemas.microsoft.com/office/drawing/2014/main" val="2159879362"/>
                  </a:ext>
                </a:extLst>
              </a:tr>
              <a:tr h="434228">
                <a:tc>
                  <a:txBody>
                    <a:bodyPr/>
                    <a:lstStyle/>
                    <a:p>
                      <a:r>
                        <a:rPr lang="en-GB"/>
                        <a:t>B1</a:t>
                      </a:r>
                    </a:p>
                  </a:txBody>
                  <a:tcPr/>
                </a:tc>
                <a:tc>
                  <a:txBody>
                    <a:bodyPr/>
                    <a:lstStyle/>
                    <a:p>
                      <a:r>
                        <a:rPr lang="en-GB"/>
                        <a:t>40</a:t>
                      </a:r>
                    </a:p>
                  </a:txBody>
                  <a:tcPr/>
                </a:tc>
                <a:tc>
                  <a:txBody>
                    <a:bodyPr/>
                    <a:lstStyle/>
                    <a:p>
                      <a:r>
                        <a:rPr lang="en-GB"/>
                        <a:t>10</a:t>
                      </a:r>
                    </a:p>
                  </a:txBody>
                  <a:tcPr/>
                </a:tc>
                <a:tc>
                  <a:txBody>
                    <a:bodyPr/>
                    <a:lstStyle/>
                    <a:p>
                      <a:r>
                        <a:rPr lang="en-GB"/>
                        <a:t>$0.43/hour</a:t>
                      </a:r>
                    </a:p>
                  </a:txBody>
                  <a:tcPr/>
                </a:tc>
                <a:extLst>
                  <a:ext uri="{0D108BD9-81ED-4DB2-BD59-A6C34878D82A}">
                    <a16:rowId xmlns:a16="http://schemas.microsoft.com/office/drawing/2014/main" val="3040743825"/>
                  </a:ext>
                </a:extLst>
              </a:tr>
              <a:tr h="434228">
                <a:tc>
                  <a:txBody>
                    <a:bodyPr/>
                    <a:lstStyle/>
                    <a:p>
                      <a:r>
                        <a:rPr lang="en-GB"/>
                        <a:t>B2</a:t>
                      </a:r>
                    </a:p>
                  </a:txBody>
                  <a:tcPr/>
                </a:tc>
                <a:tc>
                  <a:txBody>
                    <a:bodyPr/>
                    <a:lstStyle/>
                    <a:p>
                      <a:r>
                        <a:rPr lang="en-GB"/>
                        <a:t>80</a:t>
                      </a:r>
                    </a:p>
                  </a:txBody>
                  <a:tcPr/>
                </a:tc>
                <a:tc>
                  <a:txBody>
                    <a:bodyPr/>
                    <a:lstStyle/>
                    <a:p>
                      <a:r>
                        <a:rPr lang="en-GB"/>
                        <a:t>20</a:t>
                      </a:r>
                    </a:p>
                  </a:txBody>
                  <a:tcPr/>
                </a:tc>
                <a:tc>
                  <a:txBody>
                    <a:bodyPr/>
                    <a:lstStyle/>
                    <a:p>
                      <a:r>
                        <a:rPr lang="en-GB"/>
                        <a:t>$0.86/hour</a:t>
                      </a:r>
                    </a:p>
                  </a:txBody>
                  <a:tcPr/>
                </a:tc>
                <a:extLst>
                  <a:ext uri="{0D108BD9-81ED-4DB2-BD59-A6C34878D82A}">
                    <a16:rowId xmlns:a16="http://schemas.microsoft.com/office/drawing/2014/main" val="336080586"/>
                  </a:ext>
                </a:extLst>
              </a:tr>
              <a:tr h="434228">
                <a:tc>
                  <a:txBody>
                    <a:bodyPr/>
                    <a:lstStyle/>
                    <a:p>
                      <a:r>
                        <a:rPr lang="en-GB"/>
                        <a:t>S0</a:t>
                      </a:r>
                    </a:p>
                  </a:txBody>
                  <a:tcPr/>
                </a:tc>
                <a:tc>
                  <a:txBody>
                    <a:bodyPr/>
                    <a:lstStyle/>
                    <a:p>
                      <a:r>
                        <a:rPr lang="en-GB"/>
                        <a:t>40</a:t>
                      </a:r>
                    </a:p>
                  </a:txBody>
                  <a:tcPr/>
                </a:tc>
                <a:tc>
                  <a:txBody>
                    <a:bodyPr/>
                    <a:lstStyle/>
                    <a:p>
                      <a:r>
                        <a:rPr lang="en-GB"/>
                        <a:t>10</a:t>
                      </a:r>
                    </a:p>
                  </a:txBody>
                  <a:tcPr/>
                </a:tc>
                <a:tc>
                  <a:txBody>
                    <a:bodyPr/>
                    <a:lstStyle/>
                    <a:p>
                      <a:r>
                        <a:rPr lang="en-GB"/>
                        <a:t>$0.81/hour</a:t>
                      </a:r>
                    </a:p>
                  </a:txBody>
                  <a:tcPr/>
                </a:tc>
                <a:extLst>
                  <a:ext uri="{0D108BD9-81ED-4DB2-BD59-A6C34878D82A}">
                    <a16:rowId xmlns:a16="http://schemas.microsoft.com/office/drawing/2014/main" val="2370118250"/>
                  </a:ext>
                </a:extLst>
              </a:tr>
              <a:tr h="434228">
                <a:tc>
                  <a:txBody>
                    <a:bodyPr/>
                    <a:lstStyle/>
                    <a:p>
                      <a:r>
                        <a:rPr lang="en-GB"/>
                        <a:t>S1</a:t>
                      </a:r>
                    </a:p>
                  </a:txBody>
                  <a:tcPr/>
                </a:tc>
                <a:tc>
                  <a:txBody>
                    <a:bodyPr/>
                    <a:lstStyle/>
                    <a:p>
                      <a:r>
                        <a:rPr lang="en-GB"/>
                        <a:t>100</a:t>
                      </a:r>
                    </a:p>
                  </a:txBody>
                  <a:tcPr/>
                </a:tc>
                <a:tc>
                  <a:txBody>
                    <a:bodyPr/>
                    <a:lstStyle/>
                    <a:p>
                      <a:r>
                        <a:rPr lang="en-GB"/>
                        <a:t>25</a:t>
                      </a:r>
                    </a:p>
                  </a:txBody>
                  <a:tcPr/>
                </a:tc>
                <a:tc>
                  <a:txBody>
                    <a:bodyPr/>
                    <a:lstStyle/>
                    <a:p>
                      <a:r>
                        <a:rPr lang="en-GB"/>
                        <a:t>$2.03/hour</a:t>
                      </a:r>
                    </a:p>
                  </a:txBody>
                  <a:tcPr/>
                </a:tc>
                <a:extLst>
                  <a:ext uri="{0D108BD9-81ED-4DB2-BD59-A6C34878D82A}">
                    <a16:rowId xmlns:a16="http://schemas.microsoft.com/office/drawing/2014/main" val="1241362055"/>
                  </a:ext>
                </a:extLst>
              </a:tr>
              <a:tr h="434228">
                <a:tc>
                  <a:txBody>
                    <a:bodyPr/>
                    <a:lstStyle/>
                    <a:p>
                      <a:r>
                        <a:rPr lang="en-GB"/>
                        <a:t>S2</a:t>
                      </a:r>
                    </a:p>
                  </a:txBody>
                  <a:tcPr/>
                </a:tc>
                <a:tc>
                  <a:txBody>
                    <a:bodyPr/>
                    <a:lstStyle/>
                    <a:p>
                      <a:r>
                        <a:rPr lang="en-GB"/>
                        <a:t>200</a:t>
                      </a:r>
                    </a:p>
                  </a:txBody>
                  <a:tcPr/>
                </a:tc>
                <a:tc>
                  <a:txBody>
                    <a:bodyPr/>
                    <a:lstStyle/>
                    <a:p>
                      <a:r>
                        <a:rPr lang="en-GB"/>
                        <a:t>50</a:t>
                      </a:r>
                    </a:p>
                  </a:txBody>
                  <a:tcPr/>
                </a:tc>
                <a:tc>
                  <a:txBody>
                    <a:bodyPr/>
                    <a:lstStyle/>
                    <a:p>
                      <a:r>
                        <a:rPr lang="en-GB"/>
                        <a:t>$4.06/hour</a:t>
                      </a:r>
                    </a:p>
                  </a:txBody>
                  <a:tcPr/>
                </a:tc>
                <a:extLst>
                  <a:ext uri="{0D108BD9-81ED-4DB2-BD59-A6C34878D82A}">
                    <a16:rowId xmlns:a16="http://schemas.microsoft.com/office/drawing/2014/main" val="1098751213"/>
                  </a:ext>
                </a:extLst>
              </a:tr>
              <a:tr h="434228">
                <a:tc>
                  <a:txBody>
                    <a:bodyPr/>
                    <a:lstStyle/>
                    <a:p>
                      <a:r>
                        <a:rPr lang="en-GB"/>
                        <a:t>S4</a:t>
                      </a:r>
                    </a:p>
                  </a:txBody>
                  <a:tcPr/>
                </a:tc>
                <a:tc>
                  <a:txBody>
                    <a:bodyPr/>
                    <a:lstStyle/>
                    <a:p>
                      <a:r>
                        <a:rPr lang="en-GB"/>
                        <a:t>400</a:t>
                      </a:r>
                    </a:p>
                  </a:txBody>
                  <a:tcPr/>
                </a:tc>
                <a:tc>
                  <a:txBody>
                    <a:bodyPr/>
                    <a:lstStyle/>
                    <a:p>
                      <a:r>
                        <a:rPr lang="en-GB"/>
                        <a:t>100</a:t>
                      </a:r>
                    </a:p>
                  </a:txBody>
                  <a:tcPr/>
                </a:tc>
                <a:tc>
                  <a:txBody>
                    <a:bodyPr/>
                    <a:lstStyle/>
                    <a:p>
                      <a:r>
                        <a:rPr lang="en-GB"/>
                        <a:t>$8.11/hour</a:t>
                      </a:r>
                    </a:p>
                  </a:txBody>
                  <a:tcPr/>
                </a:tc>
                <a:extLst>
                  <a:ext uri="{0D108BD9-81ED-4DB2-BD59-A6C34878D82A}">
                    <a16:rowId xmlns:a16="http://schemas.microsoft.com/office/drawing/2014/main" val="2447791994"/>
                  </a:ext>
                </a:extLst>
              </a:tr>
              <a:tr h="434228">
                <a:tc>
                  <a:txBody>
                    <a:bodyPr/>
                    <a:lstStyle/>
                    <a:p>
                      <a:r>
                        <a:rPr lang="en-GB"/>
                        <a:t>S8</a:t>
                      </a:r>
                    </a:p>
                  </a:txBody>
                  <a:tcPr/>
                </a:tc>
                <a:tc>
                  <a:txBody>
                    <a:bodyPr/>
                    <a:lstStyle/>
                    <a:p>
                      <a:r>
                        <a:rPr lang="en-GB"/>
                        <a:t>320</a:t>
                      </a:r>
                    </a:p>
                  </a:txBody>
                  <a:tcPr/>
                </a:tc>
                <a:tc>
                  <a:txBody>
                    <a:bodyPr/>
                    <a:lstStyle/>
                    <a:p>
                      <a:r>
                        <a:rPr lang="en-GB"/>
                        <a:t>200</a:t>
                      </a:r>
                    </a:p>
                  </a:txBody>
                  <a:tcPr/>
                </a:tc>
                <a:tc>
                  <a:txBody>
                    <a:bodyPr/>
                    <a:lstStyle/>
                    <a:p>
                      <a:r>
                        <a:rPr lang="en-GB"/>
                        <a:t>$10.38/hour</a:t>
                      </a:r>
                    </a:p>
                  </a:txBody>
                  <a:tcPr/>
                </a:tc>
                <a:extLst>
                  <a:ext uri="{0D108BD9-81ED-4DB2-BD59-A6C34878D82A}">
                    <a16:rowId xmlns:a16="http://schemas.microsoft.com/office/drawing/2014/main" val="3971582402"/>
                  </a:ext>
                </a:extLst>
              </a:tr>
              <a:tr h="434228">
                <a:tc>
                  <a:txBody>
                    <a:bodyPr/>
                    <a:lstStyle/>
                    <a:p>
                      <a:r>
                        <a:rPr lang="en-GB"/>
                        <a:t>S9</a:t>
                      </a:r>
                    </a:p>
                  </a:txBody>
                  <a:tcPr/>
                </a:tc>
                <a:tc>
                  <a:txBody>
                    <a:bodyPr/>
                    <a:lstStyle/>
                    <a:p>
                      <a:r>
                        <a:rPr lang="en-GB"/>
                        <a:t>640</a:t>
                      </a:r>
                    </a:p>
                  </a:txBody>
                  <a:tcPr/>
                </a:tc>
                <a:tc>
                  <a:txBody>
                    <a:bodyPr/>
                    <a:lstStyle/>
                    <a:p>
                      <a:r>
                        <a:rPr lang="en-GB"/>
                        <a:t>400</a:t>
                      </a:r>
                    </a:p>
                  </a:txBody>
                  <a:tcPr/>
                </a:tc>
                <a:tc>
                  <a:txBody>
                    <a:bodyPr/>
                    <a:lstStyle/>
                    <a:p>
                      <a:r>
                        <a:rPr lang="en-GB"/>
                        <a:t>$20.76/hour</a:t>
                      </a:r>
                    </a:p>
                  </a:txBody>
                  <a:tcPr/>
                </a:tc>
                <a:extLst>
                  <a:ext uri="{0D108BD9-81ED-4DB2-BD59-A6C34878D82A}">
                    <a16:rowId xmlns:a16="http://schemas.microsoft.com/office/drawing/2014/main" val="1891278983"/>
                  </a:ext>
                </a:extLst>
              </a:tr>
            </a:tbl>
          </a:graphicData>
        </a:graphic>
      </p:graphicFrame>
      <p:sp>
        <p:nvSpPr>
          <p:cNvPr id="4" name="Title 1">
            <a:extLst>
              <a:ext uri="{FF2B5EF4-FFF2-40B4-BE49-F238E27FC236}">
                <a16:creationId xmlns:a16="http://schemas.microsoft.com/office/drawing/2014/main" id="{04AA397B-108A-46BB-B5C4-961A3CF5A7C7}"/>
              </a:ext>
            </a:extLst>
          </p:cNvPr>
          <p:cNvSpPr>
            <a:spLocks noGrp="1"/>
          </p:cNvSpPr>
          <p:nvPr>
            <p:ph type="title"/>
          </p:nvPr>
        </p:nvSpPr>
        <p:spPr/>
        <p:txBody>
          <a:bodyPr/>
          <a:lstStyle/>
          <a:p>
            <a:r>
              <a:rPr lang="en-GB"/>
              <a:t>AAS tiers</a:t>
            </a:r>
          </a:p>
        </p:txBody>
      </p:sp>
    </p:spTree>
    <p:extLst>
      <p:ext uri="{BB962C8B-B14F-4D97-AF65-F5344CB8AC3E}">
        <p14:creationId xmlns:p14="http://schemas.microsoft.com/office/powerpoint/2010/main" val="503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D387-9700-4BA0-9D79-654B498CB31F}"/>
              </a:ext>
            </a:extLst>
          </p:cNvPr>
          <p:cNvSpPr>
            <a:spLocks noGrp="1"/>
          </p:cNvSpPr>
          <p:nvPr>
            <p:ph type="title"/>
          </p:nvPr>
        </p:nvSpPr>
        <p:spPr/>
        <p:txBody>
          <a:bodyPr/>
          <a:lstStyle/>
          <a:p>
            <a:r>
              <a:rPr lang="en-GB"/>
              <a:t>In-Memory vs </a:t>
            </a:r>
            <a:r>
              <a:rPr lang="en-GB" err="1"/>
              <a:t>DirectQuery</a:t>
            </a:r>
            <a:endParaRPr lang="en-GB"/>
          </a:p>
        </p:txBody>
      </p:sp>
      <p:graphicFrame>
        <p:nvGraphicFramePr>
          <p:cNvPr id="4" name="Content Placeholder 3">
            <a:extLst>
              <a:ext uri="{FF2B5EF4-FFF2-40B4-BE49-F238E27FC236}">
                <a16:creationId xmlns:a16="http://schemas.microsoft.com/office/drawing/2014/main" id="{ACB19FC3-7F79-44A6-9B6D-BBD42FBA17A0}"/>
              </a:ext>
            </a:extLst>
          </p:cNvPr>
          <p:cNvGraphicFramePr>
            <a:graphicFrameLocks noGrp="1"/>
          </p:cNvGraphicFramePr>
          <p:nvPr>
            <p:ph idx="1"/>
            <p:extLst>
              <p:ext uri="{D42A27DB-BD31-4B8C-83A1-F6EECF244321}">
                <p14:modId xmlns:p14="http://schemas.microsoft.com/office/powerpoint/2010/main" val="520165677"/>
              </p:ext>
            </p:extLst>
          </p:nvPr>
        </p:nvGraphicFramePr>
        <p:xfrm>
          <a:off x="831866" y="1940375"/>
          <a:ext cx="10586790" cy="3967480"/>
        </p:xfrm>
        <a:graphic>
          <a:graphicData uri="http://schemas.openxmlformats.org/drawingml/2006/table">
            <a:tbl>
              <a:tblPr firstRow="1" bandRow="1">
                <a:tableStyleId>{5C22544A-7EE6-4342-B048-85BDC9FD1C3A}</a:tableStyleId>
              </a:tblPr>
              <a:tblGrid>
                <a:gridCol w="5293395">
                  <a:extLst>
                    <a:ext uri="{9D8B030D-6E8A-4147-A177-3AD203B41FA5}">
                      <a16:colId xmlns:a16="http://schemas.microsoft.com/office/drawing/2014/main" val="1292038954"/>
                    </a:ext>
                  </a:extLst>
                </a:gridCol>
                <a:gridCol w="5293395">
                  <a:extLst>
                    <a:ext uri="{9D8B030D-6E8A-4147-A177-3AD203B41FA5}">
                      <a16:colId xmlns:a16="http://schemas.microsoft.com/office/drawing/2014/main" val="562818954"/>
                    </a:ext>
                  </a:extLst>
                </a:gridCol>
              </a:tblGrid>
              <a:tr h="370840">
                <a:tc>
                  <a:txBody>
                    <a:bodyPr/>
                    <a:lstStyle/>
                    <a:p>
                      <a:pPr algn="ctr"/>
                      <a:r>
                        <a:rPr lang="en-GB" sz="2400"/>
                        <a:t>In-Memory</a:t>
                      </a:r>
                    </a:p>
                  </a:txBody>
                  <a:tcPr/>
                </a:tc>
                <a:tc>
                  <a:txBody>
                    <a:bodyPr/>
                    <a:lstStyle/>
                    <a:p>
                      <a:pPr algn="ctr"/>
                      <a:r>
                        <a:rPr lang="en-GB" sz="2400" err="1"/>
                        <a:t>DirectQuery</a:t>
                      </a:r>
                      <a:endParaRPr lang="en-GB" sz="2400"/>
                    </a:p>
                  </a:txBody>
                  <a:tcPr/>
                </a:tc>
                <a:extLst>
                  <a:ext uri="{0D108BD9-81ED-4DB2-BD59-A6C34878D82A}">
                    <a16:rowId xmlns:a16="http://schemas.microsoft.com/office/drawing/2014/main" val="748874844"/>
                  </a:ext>
                </a:extLst>
              </a:tr>
              <a:tr h="370840">
                <a:tc>
                  <a:txBody>
                    <a:bodyPr/>
                    <a:lstStyle/>
                    <a:p>
                      <a:r>
                        <a:rPr lang="en-GB" sz="1600"/>
                        <a:t>Data is processed and compressed using the </a:t>
                      </a:r>
                      <a:r>
                        <a:rPr lang="en-GB" sz="1600" b="1" err="1"/>
                        <a:t>xVelocity</a:t>
                      </a:r>
                      <a:r>
                        <a:rPr lang="en-GB" sz="1600" b="0"/>
                        <a:t> in-memory engine (formerly called </a:t>
                      </a:r>
                      <a:r>
                        <a:rPr lang="en-GB" sz="1600" b="0" i="1" err="1"/>
                        <a:t>VertiPaq</a:t>
                      </a:r>
                      <a:r>
                        <a:rPr lang="en-GB" sz="1600" b="0" i="0"/>
                        <a:t>).</a:t>
                      </a:r>
                      <a:endParaRPr lang="en-GB" sz="1600"/>
                    </a:p>
                  </a:txBody>
                  <a:tcPr/>
                </a:tc>
                <a:tc>
                  <a:txBody>
                    <a:bodyPr/>
                    <a:lstStyle/>
                    <a:p>
                      <a:r>
                        <a:rPr lang="en-GB" sz="1600"/>
                        <a:t>Lets users </a:t>
                      </a:r>
                      <a:r>
                        <a:rPr lang="en-GB" sz="1600" b="1"/>
                        <a:t>retrieve data directly </a:t>
                      </a:r>
                      <a:r>
                        <a:rPr lang="en-GB" sz="1600"/>
                        <a:t>from SQL Server data source in real-time. DAX queries – transformed in SQL statements to query relational data source.</a:t>
                      </a:r>
                    </a:p>
                  </a:txBody>
                  <a:tcPr/>
                </a:tc>
                <a:extLst>
                  <a:ext uri="{0D108BD9-81ED-4DB2-BD59-A6C34878D82A}">
                    <a16:rowId xmlns:a16="http://schemas.microsoft.com/office/drawing/2014/main" val="2419776082"/>
                  </a:ext>
                </a:extLst>
              </a:tr>
              <a:tr h="370840">
                <a:tc>
                  <a:txBody>
                    <a:bodyPr/>
                    <a:lstStyle/>
                    <a:p>
                      <a:r>
                        <a:rPr lang="en-GB" sz="1600"/>
                        <a:t>The server </a:t>
                      </a:r>
                      <a:r>
                        <a:rPr lang="en-GB" sz="1600" b="1"/>
                        <a:t>needs lots of memory </a:t>
                      </a:r>
                      <a:r>
                        <a:rPr lang="en-GB" sz="1600"/>
                        <a:t>if you have a lot of data in facts tables.</a:t>
                      </a:r>
                    </a:p>
                  </a:txBody>
                  <a:tcPr/>
                </a:tc>
                <a:tc>
                  <a:txBody>
                    <a:bodyPr/>
                    <a:lstStyle/>
                    <a:p>
                      <a:r>
                        <a:rPr lang="en-GB" sz="1600" b="1"/>
                        <a:t>Allows</a:t>
                      </a:r>
                      <a:r>
                        <a:rPr lang="en-GB" sz="1600"/>
                        <a:t> data sets that are too </a:t>
                      </a:r>
                      <a:r>
                        <a:rPr lang="en-GB" sz="1600" b="1"/>
                        <a:t>large</a:t>
                      </a:r>
                      <a:r>
                        <a:rPr lang="en-GB" sz="1600"/>
                        <a:t> to fit in-memory.</a:t>
                      </a:r>
                    </a:p>
                  </a:txBody>
                  <a:tcPr/>
                </a:tc>
                <a:extLst>
                  <a:ext uri="{0D108BD9-81ED-4DB2-BD59-A6C34878D82A}">
                    <a16:rowId xmlns:a16="http://schemas.microsoft.com/office/drawing/2014/main" val="3839269330"/>
                  </a:ext>
                </a:extLst>
              </a:tr>
              <a:tr h="370840">
                <a:tc>
                  <a:txBody>
                    <a:bodyPr/>
                    <a:lstStyle/>
                    <a:p>
                      <a:r>
                        <a:rPr lang="en-GB" sz="1600"/>
                        <a:t>The </a:t>
                      </a:r>
                      <a:r>
                        <a:rPr lang="en-GB" sz="1600" b="1"/>
                        <a:t>data</a:t>
                      </a:r>
                      <a:r>
                        <a:rPr lang="en-GB" sz="1600"/>
                        <a:t> is </a:t>
                      </a:r>
                      <a:r>
                        <a:rPr lang="en-GB" sz="1600" b="1"/>
                        <a:t>not</a:t>
                      </a:r>
                      <a:r>
                        <a:rPr lang="en-GB" sz="1600"/>
                        <a:t> updated,</a:t>
                      </a:r>
                    </a:p>
                  </a:txBody>
                  <a:tcPr/>
                </a:tc>
                <a:tc>
                  <a:txBody>
                    <a:bodyPr/>
                    <a:lstStyle/>
                    <a:p>
                      <a:r>
                        <a:rPr lang="en-GB" sz="1600" b="1"/>
                        <a:t>Data</a:t>
                      </a:r>
                      <a:r>
                        <a:rPr lang="en-GB" sz="1600"/>
                        <a:t> is considered to be </a:t>
                      </a:r>
                      <a:r>
                        <a:rPr lang="en-GB" sz="1600" b="1"/>
                        <a:t>up-to-date</a:t>
                      </a:r>
                      <a:r>
                        <a:rPr lang="en-GB" sz="1600"/>
                        <a:t>.</a:t>
                      </a:r>
                    </a:p>
                  </a:txBody>
                  <a:tcPr/>
                </a:tc>
                <a:extLst>
                  <a:ext uri="{0D108BD9-81ED-4DB2-BD59-A6C34878D82A}">
                    <a16:rowId xmlns:a16="http://schemas.microsoft.com/office/drawing/2014/main" val="3176933471"/>
                  </a:ext>
                </a:extLst>
              </a:tr>
              <a:tr h="370840">
                <a:tc>
                  <a:txBody>
                    <a:bodyPr/>
                    <a:lstStyle/>
                    <a:p>
                      <a:r>
                        <a:rPr lang="en-GB" sz="1600"/>
                        <a:t>Provides </a:t>
                      </a:r>
                      <a:r>
                        <a:rPr lang="en-GB" sz="1600" b="1"/>
                        <a:t>fast query times </a:t>
                      </a:r>
                      <a:r>
                        <a:rPr lang="en-GB" sz="1600"/>
                        <a:t>for aggregation queries.</a:t>
                      </a:r>
                    </a:p>
                  </a:txBody>
                  <a:tcPr/>
                </a:tc>
                <a:tc>
                  <a:txBody>
                    <a:bodyPr/>
                    <a:lstStyle/>
                    <a:p>
                      <a:r>
                        <a:rPr lang="en-GB" sz="1600" b="1"/>
                        <a:t>Reduced memory </a:t>
                      </a:r>
                      <a:r>
                        <a:rPr lang="en-GB" sz="1600"/>
                        <a:t>use, CPU use, and improved start time by Analysis Services.</a:t>
                      </a:r>
                    </a:p>
                  </a:txBody>
                  <a:tcPr/>
                </a:tc>
                <a:extLst>
                  <a:ext uri="{0D108BD9-81ED-4DB2-BD59-A6C34878D82A}">
                    <a16:rowId xmlns:a16="http://schemas.microsoft.com/office/drawing/2014/main" val="227779907"/>
                  </a:ext>
                </a:extLst>
              </a:tr>
              <a:tr h="370840">
                <a:tc>
                  <a:txBody>
                    <a:bodyPr/>
                    <a:lstStyle/>
                    <a:p>
                      <a:r>
                        <a:rPr lang="en-GB" sz="1600"/>
                        <a:t>DAX </a:t>
                      </a:r>
                      <a:r>
                        <a:rPr lang="en-GB" sz="1600" b="1"/>
                        <a:t>measures</a:t>
                      </a:r>
                      <a:r>
                        <a:rPr lang="en-GB" sz="1600"/>
                        <a:t>, </a:t>
                      </a:r>
                      <a:r>
                        <a:rPr lang="en-GB" sz="1600" b="1"/>
                        <a:t>calculated columns</a:t>
                      </a:r>
                      <a:r>
                        <a:rPr lang="en-GB" sz="1600"/>
                        <a:t>, and </a:t>
                      </a:r>
                      <a:r>
                        <a:rPr lang="en-GB" sz="1600" b="1"/>
                        <a:t>time intelligence</a:t>
                      </a:r>
                      <a:r>
                        <a:rPr lang="en-GB" sz="1600"/>
                        <a:t> functions are all supported.</a:t>
                      </a:r>
                    </a:p>
                  </a:txBody>
                  <a:tcPr/>
                </a:tc>
                <a:tc>
                  <a:txBody>
                    <a:bodyPr/>
                    <a:lstStyle/>
                    <a:p>
                      <a:r>
                        <a:rPr lang="en-GB" sz="1600" b="1"/>
                        <a:t>Calculated columns </a:t>
                      </a:r>
                      <a:r>
                        <a:rPr lang="en-GB" sz="1600"/>
                        <a:t>and some DAX functions are </a:t>
                      </a:r>
                      <a:r>
                        <a:rPr lang="en-GB" sz="1600" b="1"/>
                        <a:t>not supported</a:t>
                      </a:r>
                      <a:r>
                        <a:rPr lang="en-GB" sz="1600"/>
                        <a:t>.</a:t>
                      </a:r>
                    </a:p>
                  </a:txBody>
                  <a:tcPr/>
                </a:tc>
                <a:extLst>
                  <a:ext uri="{0D108BD9-81ED-4DB2-BD59-A6C34878D82A}">
                    <a16:rowId xmlns:a16="http://schemas.microsoft.com/office/drawing/2014/main" val="2732203700"/>
                  </a:ext>
                </a:extLst>
              </a:tr>
              <a:tr h="370840">
                <a:tc>
                  <a:txBody>
                    <a:bodyPr/>
                    <a:lstStyle/>
                    <a:p>
                      <a:r>
                        <a:rPr lang="en-GB" sz="1600"/>
                        <a:t>Can be created in PowerPivot and SSDT. Can be /deployed on Analysis Services instance</a:t>
                      </a:r>
                    </a:p>
                  </a:txBody>
                  <a:tcPr/>
                </a:tc>
                <a:tc>
                  <a:txBody>
                    <a:bodyPr/>
                    <a:lstStyle/>
                    <a:p>
                      <a:r>
                        <a:rPr lang="en-GB" sz="1600"/>
                        <a:t>Cannot be created in PowerPivot. One can only deploy in a Analysis Services instance.</a:t>
                      </a:r>
                    </a:p>
                  </a:txBody>
                  <a:tcPr/>
                </a:tc>
                <a:extLst>
                  <a:ext uri="{0D108BD9-81ED-4DB2-BD59-A6C34878D82A}">
                    <a16:rowId xmlns:a16="http://schemas.microsoft.com/office/drawing/2014/main" val="709964335"/>
                  </a:ext>
                </a:extLst>
              </a:tr>
            </a:tbl>
          </a:graphicData>
        </a:graphic>
      </p:graphicFrame>
    </p:spTree>
    <p:extLst>
      <p:ext uri="{BB962C8B-B14F-4D97-AF65-F5344CB8AC3E}">
        <p14:creationId xmlns:p14="http://schemas.microsoft.com/office/powerpoint/2010/main" val="1275978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93A8-D49B-41C3-84FC-388D7A47FB9E}"/>
              </a:ext>
            </a:extLst>
          </p:cNvPr>
          <p:cNvSpPr>
            <a:spLocks noGrp="1"/>
          </p:cNvSpPr>
          <p:nvPr>
            <p:ph type="title"/>
          </p:nvPr>
        </p:nvSpPr>
        <p:spPr/>
        <p:txBody>
          <a:bodyPr/>
          <a:lstStyle/>
          <a:p>
            <a:r>
              <a:rPr lang="en-GB" sz="3200"/>
              <a:t>Server resource usage during processing (In-Memory) – processing 24mill rows</a:t>
            </a:r>
          </a:p>
        </p:txBody>
      </p:sp>
      <p:pic>
        <p:nvPicPr>
          <p:cNvPr id="4" name="Content Placeholder 3">
            <a:extLst>
              <a:ext uri="{FF2B5EF4-FFF2-40B4-BE49-F238E27FC236}">
                <a16:creationId xmlns:a16="http://schemas.microsoft.com/office/drawing/2014/main" id="{D3977AED-6C85-4E3C-8E82-52F4111AC014}"/>
              </a:ext>
            </a:extLst>
          </p:cNvPr>
          <p:cNvPicPr>
            <a:picLocks noGrp="1" noChangeAspect="1"/>
          </p:cNvPicPr>
          <p:nvPr>
            <p:ph idx="1"/>
          </p:nvPr>
        </p:nvPicPr>
        <p:blipFill rotWithShape="1">
          <a:blip r:embed="rId3"/>
          <a:srcRect l="605" t="4762" r="1861" b="4260"/>
          <a:stretch/>
        </p:blipFill>
        <p:spPr>
          <a:xfrm>
            <a:off x="497941" y="2344848"/>
            <a:ext cx="5730843" cy="3286407"/>
          </a:xfrm>
          <a:prstGeom prst="rect">
            <a:avLst/>
          </a:prstGeom>
        </p:spPr>
      </p:pic>
      <p:sp>
        <p:nvSpPr>
          <p:cNvPr id="6" name="TextBox 5">
            <a:extLst>
              <a:ext uri="{FF2B5EF4-FFF2-40B4-BE49-F238E27FC236}">
                <a16:creationId xmlns:a16="http://schemas.microsoft.com/office/drawing/2014/main" id="{B649A8C0-FC28-4786-9C2D-8F955B88700E}"/>
              </a:ext>
            </a:extLst>
          </p:cNvPr>
          <p:cNvSpPr txBox="1"/>
          <p:nvPr/>
        </p:nvSpPr>
        <p:spPr>
          <a:xfrm rot="16200000">
            <a:off x="-2412750" y="3106267"/>
            <a:ext cx="5205742" cy="369332"/>
          </a:xfrm>
          <a:prstGeom prst="rect">
            <a:avLst/>
          </a:prstGeom>
          <a:noFill/>
        </p:spPr>
        <p:txBody>
          <a:bodyPr wrap="square" rtlCol="0">
            <a:spAutoFit/>
          </a:bodyPr>
          <a:lstStyle/>
          <a:p>
            <a:r>
              <a:rPr lang="en-GB"/>
              <a:t>   Processor    Memory    Network</a:t>
            </a:r>
          </a:p>
        </p:txBody>
      </p:sp>
      <p:sp>
        <p:nvSpPr>
          <p:cNvPr id="7" name="Content Placeholder 2">
            <a:extLst>
              <a:ext uri="{FF2B5EF4-FFF2-40B4-BE49-F238E27FC236}">
                <a16:creationId xmlns:a16="http://schemas.microsoft.com/office/drawing/2014/main" id="{4F1BCF7F-44D6-4943-9FD8-CDB94AAFDCEC}"/>
              </a:ext>
            </a:extLst>
          </p:cNvPr>
          <p:cNvSpPr txBox="1">
            <a:spLocks/>
          </p:cNvSpPr>
          <p:nvPr/>
        </p:nvSpPr>
        <p:spPr>
          <a:xfrm>
            <a:off x="6351937" y="2109457"/>
            <a:ext cx="5642514" cy="43094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sz="1400" b="1"/>
              <a:t>Network usage:</a:t>
            </a:r>
            <a:r>
              <a:rPr lang="en-GB" sz="1400"/>
              <a:t> In this case SQL server is located in a </a:t>
            </a:r>
            <a:r>
              <a:rPr lang="en-GB" sz="1400" b="1"/>
              <a:t>separate server</a:t>
            </a:r>
            <a:r>
              <a:rPr lang="en-GB" sz="1400"/>
              <a:t>. Therefore, </a:t>
            </a:r>
            <a:r>
              <a:rPr lang="en-GB" sz="1400" b="1"/>
              <a:t>network resources are used </a:t>
            </a:r>
            <a:r>
              <a:rPr lang="en-GB" sz="1400"/>
              <a:t>until </a:t>
            </a:r>
            <a:r>
              <a:rPr lang="en-GB" sz="1400" b="1"/>
              <a:t>all 24 million rows are read and encoded</a:t>
            </a:r>
            <a:r>
              <a:rPr lang="en-GB" sz="1400"/>
              <a:t>.</a:t>
            </a:r>
            <a:r>
              <a:rPr lang="en-GB" sz="1800"/>
              <a:t> </a:t>
            </a:r>
            <a:endParaRPr lang="en-GB" sz="1400"/>
          </a:p>
          <a:p>
            <a:endParaRPr lang="en-GB" sz="1100"/>
          </a:p>
        </p:txBody>
      </p:sp>
      <p:sp>
        <p:nvSpPr>
          <p:cNvPr id="8" name="TextBox 7">
            <a:extLst>
              <a:ext uri="{FF2B5EF4-FFF2-40B4-BE49-F238E27FC236}">
                <a16:creationId xmlns:a16="http://schemas.microsoft.com/office/drawing/2014/main" id="{101AA5BD-F034-4831-A9A1-3315C76D28ED}"/>
              </a:ext>
            </a:extLst>
          </p:cNvPr>
          <p:cNvSpPr txBox="1"/>
          <p:nvPr/>
        </p:nvSpPr>
        <p:spPr>
          <a:xfrm>
            <a:off x="374788" y="6255945"/>
            <a:ext cx="5859296" cy="415498"/>
          </a:xfrm>
          <a:prstGeom prst="rect">
            <a:avLst/>
          </a:prstGeom>
          <a:noFill/>
        </p:spPr>
        <p:txBody>
          <a:bodyPr wrap="none" rtlCol="0">
            <a:spAutoFit/>
          </a:bodyPr>
          <a:lstStyle/>
          <a:p>
            <a:r>
              <a:rPr lang="en-GB" sz="1050" u="sng"/>
              <a:t>Link to Hardware sizing whitepaper:</a:t>
            </a:r>
          </a:p>
          <a:p>
            <a:r>
              <a:rPr lang="en-GB" sz="1050">
                <a:hlinkClick r:id="rId4"/>
              </a:rPr>
              <a:t>https://msdn.microsoft.com/en-us/library/jj874401.aspx?f=255&amp;MSPPError=-2147217396</a:t>
            </a:r>
            <a:r>
              <a:rPr lang="en-GB" sz="1050"/>
              <a:t> </a:t>
            </a:r>
          </a:p>
        </p:txBody>
      </p:sp>
      <p:sp>
        <p:nvSpPr>
          <p:cNvPr id="9" name="Content Placeholder 2">
            <a:extLst>
              <a:ext uri="{FF2B5EF4-FFF2-40B4-BE49-F238E27FC236}">
                <a16:creationId xmlns:a16="http://schemas.microsoft.com/office/drawing/2014/main" id="{9C5178C2-39F8-41E6-9223-68C43BA94DEB}"/>
              </a:ext>
            </a:extLst>
          </p:cNvPr>
          <p:cNvSpPr txBox="1">
            <a:spLocks/>
          </p:cNvSpPr>
          <p:nvPr/>
        </p:nvSpPr>
        <p:spPr>
          <a:xfrm>
            <a:off x="6358032" y="5528765"/>
            <a:ext cx="5642514" cy="43094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GB" sz="1200"/>
          </a:p>
        </p:txBody>
      </p:sp>
      <p:sp>
        <p:nvSpPr>
          <p:cNvPr id="10" name="Content Placeholder 2">
            <a:extLst>
              <a:ext uri="{FF2B5EF4-FFF2-40B4-BE49-F238E27FC236}">
                <a16:creationId xmlns:a16="http://schemas.microsoft.com/office/drawing/2014/main" id="{D6EB1426-C812-4951-BB1F-E2E067AB884C}"/>
              </a:ext>
            </a:extLst>
          </p:cNvPr>
          <p:cNvSpPr txBox="1">
            <a:spLocks/>
          </p:cNvSpPr>
          <p:nvPr/>
        </p:nvSpPr>
        <p:spPr>
          <a:xfrm>
            <a:off x="6345842" y="2962253"/>
            <a:ext cx="5642514" cy="43094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sz="1400" b="1"/>
              <a:t>Memory usage: </a:t>
            </a:r>
            <a:r>
              <a:rPr lang="en-GB" sz="1400"/>
              <a:t>Steadily grows as 16mill rows of uncompressed data are read and encoded. </a:t>
            </a:r>
            <a:r>
              <a:rPr lang="en-GB" sz="1400" b="1"/>
              <a:t>Spike</a:t>
            </a:r>
            <a:r>
              <a:rPr lang="en-GB" sz="1400"/>
              <a:t> occurs as the 16 mill rows are </a:t>
            </a:r>
            <a:r>
              <a:rPr lang="en-GB" sz="1400" b="1"/>
              <a:t>split</a:t>
            </a:r>
            <a:r>
              <a:rPr lang="en-GB" sz="1400"/>
              <a:t> into 2 segments and compressed. Memory usage drops slightly. </a:t>
            </a:r>
            <a:r>
              <a:rPr lang="en-GB" sz="1400" b="1" err="1"/>
              <a:t>ProcessRecalc</a:t>
            </a:r>
            <a:r>
              <a:rPr lang="en-GB" sz="1400"/>
              <a:t> begins – </a:t>
            </a:r>
            <a:r>
              <a:rPr lang="en-GB" sz="1400" b="1"/>
              <a:t>memory usage is dependent </a:t>
            </a:r>
            <a:r>
              <a:rPr lang="en-GB" sz="1400"/>
              <a:t>on the </a:t>
            </a:r>
            <a:r>
              <a:rPr lang="en-GB" sz="1400" b="1"/>
              <a:t>complexity</a:t>
            </a:r>
            <a:r>
              <a:rPr lang="en-GB" sz="1400"/>
              <a:t> and size of </a:t>
            </a:r>
            <a:r>
              <a:rPr lang="en-GB" sz="1400" b="1"/>
              <a:t>calculated columns</a:t>
            </a:r>
            <a:r>
              <a:rPr lang="en-GB" sz="1400"/>
              <a:t>.</a:t>
            </a:r>
          </a:p>
          <a:p>
            <a:endParaRPr lang="en-GB" sz="1100"/>
          </a:p>
        </p:txBody>
      </p:sp>
      <p:sp>
        <p:nvSpPr>
          <p:cNvPr id="11" name="Content Placeholder 2">
            <a:extLst>
              <a:ext uri="{FF2B5EF4-FFF2-40B4-BE49-F238E27FC236}">
                <a16:creationId xmlns:a16="http://schemas.microsoft.com/office/drawing/2014/main" id="{797A6DA1-24BB-4272-80E7-3549EFCEAE37}"/>
              </a:ext>
            </a:extLst>
          </p:cNvPr>
          <p:cNvSpPr txBox="1">
            <a:spLocks/>
          </p:cNvSpPr>
          <p:nvPr/>
        </p:nvSpPr>
        <p:spPr>
          <a:xfrm>
            <a:off x="6358032" y="4443279"/>
            <a:ext cx="5642514" cy="43094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sz="1400" b="1"/>
              <a:t>Processor usage: </a:t>
            </a:r>
            <a:r>
              <a:rPr lang="en-GB" sz="1400"/>
              <a:t>Server in test – 4 cores. While reading and encoding first 16 million rows, approx. 1 core (25% CPU) is used. Then reading and encoding of segment 3 begin in parallel with seg.1 &amp; 2 being compressed (75% CPU). </a:t>
            </a:r>
          </a:p>
          <a:p>
            <a:pPr lvl="1"/>
            <a:r>
              <a:rPr lang="en-GB" sz="1200" b="1"/>
              <a:t>ProcessRecalc</a:t>
            </a:r>
            <a:r>
              <a:rPr lang="en-GB" sz="1200"/>
              <a:t> begins – depending on complexity of calc columns, a </a:t>
            </a:r>
            <a:r>
              <a:rPr lang="en-GB" sz="1200" b="1"/>
              <a:t>spike</a:t>
            </a:r>
            <a:r>
              <a:rPr lang="en-GB" sz="1200"/>
              <a:t> of CPU can be seen </a:t>
            </a:r>
            <a:r>
              <a:rPr lang="en-GB" sz="1200" b="1"/>
              <a:t>until the columns, hierarchies and relationship structures are built</a:t>
            </a:r>
            <a:r>
              <a:rPr lang="en-GB" sz="1200"/>
              <a:t>.</a:t>
            </a:r>
            <a:endParaRPr lang="en-GB" sz="1600" b="1"/>
          </a:p>
          <a:p>
            <a:pPr marL="457200" lvl="1" indent="0">
              <a:buNone/>
            </a:pPr>
            <a:r>
              <a:rPr lang="en-GB" sz="1200"/>
              <a:t> </a:t>
            </a:r>
          </a:p>
          <a:p>
            <a:endParaRPr lang="en-GB" sz="1400"/>
          </a:p>
          <a:p>
            <a:endParaRPr lang="en-GB" sz="1100"/>
          </a:p>
        </p:txBody>
      </p:sp>
    </p:spTree>
    <p:extLst>
      <p:ext uri="{BB962C8B-B14F-4D97-AF65-F5344CB8AC3E}">
        <p14:creationId xmlns:p14="http://schemas.microsoft.com/office/powerpoint/2010/main" val="400868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1506-D5A9-4150-912C-CA7123648D9B}"/>
              </a:ext>
            </a:extLst>
          </p:cNvPr>
          <p:cNvSpPr>
            <a:spLocks noGrp="1"/>
          </p:cNvSpPr>
          <p:nvPr>
            <p:ph type="title"/>
          </p:nvPr>
        </p:nvSpPr>
        <p:spPr/>
        <p:txBody>
          <a:bodyPr/>
          <a:lstStyle/>
          <a:p>
            <a:r>
              <a:rPr lang="en-GB"/>
              <a:t>Creating an AAS instance</a:t>
            </a:r>
          </a:p>
        </p:txBody>
      </p:sp>
      <p:pic>
        <p:nvPicPr>
          <p:cNvPr id="7" name="Picture 6">
            <a:extLst>
              <a:ext uri="{FF2B5EF4-FFF2-40B4-BE49-F238E27FC236}">
                <a16:creationId xmlns:a16="http://schemas.microsoft.com/office/drawing/2014/main" id="{D66F4B24-54C0-406F-8F06-4FAA36FB8136}"/>
              </a:ext>
            </a:extLst>
          </p:cNvPr>
          <p:cNvPicPr>
            <a:picLocks noChangeAspect="1"/>
          </p:cNvPicPr>
          <p:nvPr/>
        </p:nvPicPr>
        <p:blipFill>
          <a:blip r:embed="rId3"/>
          <a:stretch>
            <a:fillRect/>
          </a:stretch>
        </p:blipFill>
        <p:spPr>
          <a:xfrm>
            <a:off x="1015325" y="1553922"/>
            <a:ext cx="4333147" cy="4968177"/>
          </a:xfrm>
          <a:prstGeom prst="rect">
            <a:avLst/>
          </a:prstGeom>
        </p:spPr>
      </p:pic>
      <p:pic>
        <p:nvPicPr>
          <p:cNvPr id="8" name="Picture 7">
            <a:extLst>
              <a:ext uri="{FF2B5EF4-FFF2-40B4-BE49-F238E27FC236}">
                <a16:creationId xmlns:a16="http://schemas.microsoft.com/office/drawing/2014/main" id="{D4A37244-D0E6-4347-A8BC-34FF9665282E}"/>
              </a:ext>
            </a:extLst>
          </p:cNvPr>
          <p:cNvPicPr>
            <a:picLocks noChangeAspect="1"/>
          </p:cNvPicPr>
          <p:nvPr/>
        </p:nvPicPr>
        <p:blipFill>
          <a:blip r:embed="rId4"/>
          <a:stretch>
            <a:fillRect/>
          </a:stretch>
        </p:blipFill>
        <p:spPr>
          <a:xfrm>
            <a:off x="6735397" y="1553922"/>
            <a:ext cx="2081698" cy="4968177"/>
          </a:xfrm>
          <a:prstGeom prst="rect">
            <a:avLst/>
          </a:prstGeom>
        </p:spPr>
      </p:pic>
      <p:sp>
        <p:nvSpPr>
          <p:cNvPr id="9" name="Arrow: Right 8">
            <a:extLst>
              <a:ext uri="{FF2B5EF4-FFF2-40B4-BE49-F238E27FC236}">
                <a16:creationId xmlns:a16="http://schemas.microsoft.com/office/drawing/2014/main" id="{73CCD864-79D4-493E-A452-A6E0934CC617}"/>
              </a:ext>
            </a:extLst>
          </p:cNvPr>
          <p:cNvSpPr/>
          <p:nvPr/>
        </p:nvSpPr>
        <p:spPr>
          <a:xfrm>
            <a:off x="5542384" y="3331029"/>
            <a:ext cx="1063689" cy="706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44061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8F6C-5F81-4173-9AD5-7D3659603882}"/>
              </a:ext>
            </a:extLst>
          </p:cNvPr>
          <p:cNvSpPr>
            <a:spLocks noGrp="1"/>
          </p:cNvSpPr>
          <p:nvPr>
            <p:ph type="title"/>
          </p:nvPr>
        </p:nvSpPr>
        <p:spPr/>
        <p:txBody>
          <a:bodyPr/>
          <a:lstStyle/>
          <a:p>
            <a:r>
              <a:rPr lang="en-GB"/>
              <a:t>SSDT – Visual Studio</a:t>
            </a:r>
          </a:p>
        </p:txBody>
      </p:sp>
      <p:pic>
        <p:nvPicPr>
          <p:cNvPr id="4" name="Content Placeholder 3">
            <a:extLst>
              <a:ext uri="{FF2B5EF4-FFF2-40B4-BE49-F238E27FC236}">
                <a16:creationId xmlns:a16="http://schemas.microsoft.com/office/drawing/2014/main" id="{05A0FC55-9445-42C4-A91F-954D3687BE36}"/>
              </a:ext>
            </a:extLst>
          </p:cNvPr>
          <p:cNvPicPr>
            <a:picLocks noGrp="1" noChangeAspect="1"/>
          </p:cNvPicPr>
          <p:nvPr>
            <p:ph idx="1"/>
          </p:nvPr>
        </p:nvPicPr>
        <p:blipFill>
          <a:blip r:embed="rId3"/>
          <a:stretch>
            <a:fillRect/>
          </a:stretch>
        </p:blipFill>
        <p:spPr>
          <a:xfrm>
            <a:off x="1128892" y="1311462"/>
            <a:ext cx="9088533" cy="5270334"/>
          </a:xfrm>
          <a:prstGeom prst="rect">
            <a:avLst/>
          </a:prstGeom>
        </p:spPr>
      </p:pic>
    </p:spTree>
    <p:extLst>
      <p:ext uri="{BB962C8B-B14F-4D97-AF65-F5344CB8AC3E}">
        <p14:creationId xmlns:p14="http://schemas.microsoft.com/office/powerpoint/2010/main" val="170799041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3C5A-7F16-4B3C-A8BF-1F61C2682949}"/>
              </a:ext>
            </a:extLst>
          </p:cNvPr>
          <p:cNvSpPr>
            <a:spLocks noGrp="1"/>
          </p:cNvSpPr>
          <p:nvPr>
            <p:ph type="title"/>
          </p:nvPr>
        </p:nvSpPr>
        <p:spPr/>
        <p:txBody>
          <a:bodyPr/>
          <a:lstStyle/>
          <a:p>
            <a:r>
              <a:rPr lang="en-GB"/>
              <a:t>Analysis Services Deployment Wizard</a:t>
            </a:r>
          </a:p>
        </p:txBody>
      </p:sp>
      <p:pic>
        <p:nvPicPr>
          <p:cNvPr id="4" name="Content Placeholder 3">
            <a:extLst>
              <a:ext uri="{FF2B5EF4-FFF2-40B4-BE49-F238E27FC236}">
                <a16:creationId xmlns:a16="http://schemas.microsoft.com/office/drawing/2014/main" id="{604F43A9-492D-4F89-9029-6FFDFBE81D5A}"/>
              </a:ext>
            </a:extLst>
          </p:cNvPr>
          <p:cNvPicPr>
            <a:picLocks noGrp="1" noChangeAspect="1"/>
          </p:cNvPicPr>
          <p:nvPr>
            <p:ph idx="1"/>
          </p:nvPr>
        </p:nvPicPr>
        <p:blipFill rotWithShape="1">
          <a:blip r:embed="rId3"/>
          <a:srcRect l="973" t="1123" r="773" b="673"/>
          <a:stretch/>
        </p:blipFill>
        <p:spPr>
          <a:xfrm>
            <a:off x="6036168" y="2023628"/>
            <a:ext cx="5362223" cy="4120446"/>
          </a:xfrm>
          <a:prstGeom prst="rect">
            <a:avLst/>
          </a:prstGeom>
        </p:spPr>
      </p:pic>
      <p:pic>
        <p:nvPicPr>
          <p:cNvPr id="5" name="Picture 4">
            <a:extLst>
              <a:ext uri="{FF2B5EF4-FFF2-40B4-BE49-F238E27FC236}">
                <a16:creationId xmlns:a16="http://schemas.microsoft.com/office/drawing/2014/main" id="{680497AF-24A9-4998-87FA-4B39FF4A24B0}"/>
              </a:ext>
            </a:extLst>
          </p:cNvPr>
          <p:cNvPicPr>
            <a:picLocks noChangeAspect="1"/>
          </p:cNvPicPr>
          <p:nvPr/>
        </p:nvPicPr>
        <p:blipFill>
          <a:blip r:embed="rId4"/>
          <a:stretch>
            <a:fillRect/>
          </a:stretch>
        </p:blipFill>
        <p:spPr>
          <a:xfrm>
            <a:off x="646111" y="3123785"/>
            <a:ext cx="3295298" cy="1251379"/>
          </a:xfrm>
          <a:prstGeom prst="rect">
            <a:avLst/>
          </a:prstGeom>
        </p:spPr>
      </p:pic>
      <p:sp>
        <p:nvSpPr>
          <p:cNvPr id="6" name="Arrow: Right 5">
            <a:extLst>
              <a:ext uri="{FF2B5EF4-FFF2-40B4-BE49-F238E27FC236}">
                <a16:creationId xmlns:a16="http://schemas.microsoft.com/office/drawing/2014/main" id="{EEC07CD1-87E0-4774-A6D0-E8F2A9C088BD}"/>
              </a:ext>
            </a:extLst>
          </p:cNvPr>
          <p:cNvSpPr/>
          <p:nvPr/>
        </p:nvSpPr>
        <p:spPr>
          <a:xfrm>
            <a:off x="4456944" y="3376870"/>
            <a:ext cx="1063689" cy="706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7310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7AE8-88AE-42A5-8003-BA3CE0B5725A}"/>
              </a:ext>
            </a:extLst>
          </p:cNvPr>
          <p:cNvSpPr>
            <a:spLocks noGrp="1"/>
          </p:cNvSpPr>
          <p:nvPr>
            <p:ph type="title"/>
          </p:nvPr>
        </p:nvSpPr>
        <p:spPr/>
        <p:txBody>
          <a:bodyPr/>
          <a:lstStyle/>
          <a:p>
            <a:r>
              <a:rPr lang="en-GB"/>
              <a:t>Automating AAS model processing</a:t>
            </a:r>
          </a:p>
        </p:txBody>
      </p:sp>
      <p:sp>
        <p:nvSpPr>
          <p:cNvPr id="9" name="Content Placeholder 2">
            <a:extLst>
              <a:ext uri="{FF2B5EF4-FFF2-40B4-BE49-F238E27FC236}">
                <a16:creationId xmlns:a16="http://schemas.microsoft.com/office/drawing/2014/main" id="{B669C383-E9AE-4797-B64B-8AABB2DAC3E3}"/>
              </a:ext>
            </a:extLst>
          </p:cNvPr>
          <p:cNvSpPr txBox="1">
            <a:spLocks/>
          </p:cNvSpPr>
          <p:nvPr/>
        </p:nvSpPr>
        <p:spPr>
          <a:xfrm>
            <a:off x="1104293" y="1823908"/>
            <a:ext cx="8946541" cy="22949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GB"/>
          </a:p>
          <a:p>
            <a:pPr marL="0" indent="0">
              <a:buFont typeface="Wingdings 3" charset="2"/>
              <a:buNone/>
            </a:pPr>
            <a:endParaRPr lang="en-GB"/>
          </a:p>
          <a:p>
            <a:pPr marL="0" indent="0" algn="ctr">
              <a:buFont typeface="Wingdings 3" charset="2"/>
              <a:buNone/>
            </a:pPr>
            <a:r>
              <a:rPr lang="en-GB" sz="6600"/>
              <a:t>Demo</a:t>
            </a:r>
          </a:p>
        </p:txBody>
      </p:sp>
    </p:spTree>
    <p:extLst>
      <p:ext uri="{BB962C8B-B14F-4D97-AF65-F5344CB8AC3E}">
        <p14:creationId xmlns:p14="http://schemas.microsoft.com/office/powerpoint/2010/main" val="2841611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7AE8-88AE-42A5-8003-BA3CE0B5725A}"/>
              </a:ext>
            </a:extLst>
          </p:cNvPr>
          <p:cNvSpPr>
            <a:spLocks noGrp="1"/>
          </p:cNvSpPr>
          <p:nvPr>
            <p:ph type="title"/>
          </p:nvPr>
        </p:nvSpPr>
        <p:spPr/>
        <p:txBody>
          <a:bodyPr/>
          <a:lstStyle/>
          <a:p>
            <a:r>
              <a:rPr lang="en-GB"/>
              <a:t>Automating AAS model processing</a:t>
            </a:r>
          </a:p>
        </p:txBody>
      </p:sp>
      <p:sp>
        <p:nvSpPr>
          <p:cNvPr id="3" name="Content Placeholder 2">
            <a:extLst>
              <a:ext uri="{FF2B5EF4-FFF2-40B4-BE49-F238E27FC236}">
                <a16:creationId xmlns:a16="http://schemas.microsoft.com/office/drawing/2014/main" id="{A2264DCB-4BA7-42A2-A20C-267780148FCE}"/>
              </a:ext>
            </a:extLst>
          </p:cNvPr>
          <p:cNvSpPr>
            <a:spLocks noGrp="1"/>
          </p:cNvSpPr>
          <p:nvPr>
            <p:ph idx="1"/>
          </p:nvPr>
        </p:nvSpPr>
        <p:spPr>
          <a:xfrm>
            <a:off x="925733" y="1463789"/>
            <a:ext cx="5221679" cy="1709070"/>
          </a:xfrm>
        </p:spPr>
        <p:txBody>
          <a:bodyPr/>
          <a:lstStyle/>
          <a:p>
            <a:pPr marL="0" indent="0">
              <a:buNone/>
            </a:pPr>
            <a:r>
              <a:rPr lang="en-GB" b="1"/>
              <a:t>1. Create an Azure function app</a:t>
            </a:r>
          </a:p>
          <a:p>
            <a:pPr marL="857250" lvl="1" indent="-457200">
              <a:buFont typeface="+mj-lt"/>
              <a:buAutoNum type="arabicPeriod"/>
            </a:pPr>
            <a:endParaRPr lang="en-GB" b="1"/>
          </a:p>
        </p:txBody>
      </p:sp>
      <p:pic>
        <p:nvPicPr>
          <p:cNvPr id="5" name="Picture 2">
            <a:extLst>
              <a:ext uri="{FF2B5EF4-FFF2-40B4-BE49-F238E27FC236}">
                <a16:creationId xmlns:a16="http://schemas.microsoft.com/office/drawing/2014/main" id="{F2DC952F-75B4-4D71-9ABC-AE4AEDD14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929" y="1400715"/>
            <a:ext cx="4915059" cy="2115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4B052AB0-0694-4201-B84A-B04A327C8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33" y="3425086"/>
            <a:ext cx="5434277" cy="25451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1B2CB06-915C-44CF-A77E-5BB8A0A958E4}"/>
              </a:ext>
            </a:extLst>
          </p:cNvPr>
          <p:cNvSpPr txBox="1">
            <a:spLocks/>
          </p:cNvSpPr>
          <p:nvPr/>
        </p:nvSpPr>
        <p:spPr>
          <a:xfrm>
            <a:off x="6602929" y="3843135"/>
            <a:ext cx="5221679" cy="17090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b="1"/>
              <a:t>2. Create a new function</a:t>
            </a:r>
          </a:p>
          <a:p>
            <a:pPr marL="857250" lvl="1" indent="-457200">
              <a:buFont typeface="+mj-lt"/>
              <a:buAutoNum type="arabicPeriod"/>
            </a:pPr>
            <a:endParaRPr lang="en-GB" b="1"/>
          </a:p>
        </p:txBody>
      </p:sp>
    </p:spTree>
    <p:extLst>
      <p:ext uri="{BB962C8B-B14F-4D97-AF65-F5344CB8AC3E}">
        <p14:creationId xmlns:p14="http://schemas.microsoft.com/office/powerpoint/2010/main" val="31836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C0E2F-1ABC-4799-A1BC-CE66D2E1A544}"/>
              </a:ext>
            </a:extLst>
          </p:cNvPr>
          <p:cNvSpPr>
            <a:spLocks noGrp="1"/>
          </p:cNvSpPr>
          <p:nvPr>
            <p:ph idx="1"/>
          </p:nvPr>
        </p:nvSpPr>
        <p:spPr>
          <a:xfrm>
            <a:off x="462422" y="3573246"/>
            <a:ext cx="6015496" cy="2572905"/>
          </a:xfrm>
        </p:spPr>
        <p:txBody>
          <a:bodyPr>
            <a:normAutofit fontScale="85000" lnSpcReduction="20000"/>
          </a:bodyPr>
          <a:lstStyle/>
          <a:p>
            <a:r>
              <a:rPr lang="en-GB" b="1"/>
              <a:t>4. Configure the function App</a:t>
            </a:r>
            <a:endParaRPr lang="en-GB"/>
          </a:p>
          <a:p>
            <a:pPr lvl="1"/>
            <a:r>
              <a:rPr lang="en-GB"/>
              <a:t>Download latest client libraries for Analysis services:</a:t>
            </a:r>
          </a:p>
          <a:p>
            <a:pPr lvl="2"/>
            <a:r>
              <a:rPr lang="en-GB" sz="1100">
                <a:hlinkClick r:id="rId3"/>
              </a:rPr>
              <a:t>https://docs.microsoft.com/en-us/azure/analysis-services/analysis-services-data-providers</a:t>
            </a:r>
            <a:r>
              <a:rPr lang="en-GB" sz="1100"/>
              <a:t> </a:t>
            </a:r>
          </a:p>
          <a:p>
            <a:pPr lvl="1"/>
            <a:r>
              <a:rPr lang="en-GB"/>
              <a:t>The 2 files we need:</a:t>
            </a:r>
          </a:p>
          <a:p>
            <a:pPr lvl="2"/>
            <a:r>
              <a:rPr lang="en-GB"/>
              <a:t>C:\Program Files (x86)\Microsoft SQL Server\140\SDK\Assemblies\</a:t>
            </a:r>
            <a:r>
              <a:rPr lang="en-GB" b="1"/>
              <a:t>Microsoft.AnalysisServices.Core.DLL</a:t>
            </a:r>
          </a:p>
          <a:p>
            <a:pPr lvl="2"/>
            <a:r>
              <a:rPr lang="en-GB"/>
              <a:t>C:\Program Files (x86)\Microsoft SQL Server\140\SDK\Assemblies\</a:t>
            </a:r>
            <a:r>
              <a:rPr lang="en-GB" b="1"/>
              <a:t>Microsoft.AnalysisServices.Tabular.DLL</a:t>
            </a:r>
          </a:p>
        </p:txBody>
      </p:sp>
      <p:pic>
        <p:nvPicPr>
          <p:cNvPr id="2050" name="Picture 2" descr="image">
            <a:extLst>
              <a:ext uri="{FF2B5EF4-FFF2-40B4-BE49-F238E27FC236}">
                <a16:creationId xmlns:a16="http://schemas.microsoft.com/office/drawing/2014/main" id="{07660F67-4B63-4D28-BFE2-246DEF7CF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22" y="370328"/>
            <a:ext cx="677227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53512E36-3248-4176-B583-328D8F169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860" y="3314984"/>
            <a:ext cx="4381328" cy="29270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3063A41-FCE8-42AF-8896-11FC3D1544F5}"/>
              </a:ext>
            </a:extLst>
          </p:cNvPr>
          <p:cNvSpPr txBox="1">
            <a:spLocks/>
          </p:cNvSpPr>
          <p:nvPr/>
        </p:nvSpPr>
        <p:spPr>
          <a:xfrm>
            <a:off x="7765056" y="673973"/>
            <a:ext cx="3613532" cy="25729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b="1"/>
              <a:t>3. Configure the timer</a:t>
            </a:r>
            <a:endParaRPr lang="en-GB"/>
          </a:p>
          <a:p>
            <a:pPr lvl="1"/>
            <a:r>
              <a:rPr lang="en-GB"/>
              <a:t>Using CRON Expression</a:t>
            </a:r>
          </a:p>
        </p:txBody>
      </p:sp>
    </p:spTree>
    <p:extLst>
      <p:ext uri="{BB962C8B-B14F-4D97-AF65-F5344CB8AC3E}">
        <p14:creationId xmlns:p14="http://schemas.microsoft.com/office/powerpoint/2010/main" val="86098230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16CF3-E0DF-4F64-8002-E55762F4F7D5}"/>
              </a:ext>
            </a:extLst>
          </p:cNvPr>
          <p:cNvSpPr>
            <a:spLocks noGrp="1"/>
          </p:cNvSpPr>
          <p:nvPr>
            <p:ph idx="1"/>
          </p:nvPr>
        </p:nvSpPr>
        <p:spPr>
          <a:xfrm>
            <a:off x="4920067" y="238987"/>
            <a:ext cx="5435788" cy="1644898"/>
          </a:xfrm>
        </p:spPr>
        <p:txBody>
          <a:bodyPr/>
          <a:lstStyle/>
          <a:p>
            <a:r>
              <a:rPr lang="en-GB"/>
              <a:t>Go to Advanced (Kudu)</a:t>
            </a:r>
          </a:p>
        </p:txBody>
      </p:sp>
      <p:pic>
        <p:nvPicPr>
          <p:cNvPr id="3074" name="Picture 2" descr="automate azure analysis services processing">
            <a:extLst>
              <a:ext uri="{FF2B5EF4-FFF2-40B4-BE49-F238E27FC236}">
                <a16:creationId xmlns:a16="http://schemas.microsoft.com/office/drawing/2014/main" id="{892087E1-5348-4A1F-A9E0-1DCC7EAB5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6" y="238986"/>
            <a:ext cx="3579667" cy="35721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zure analysis services schedule refresh">
            <a:extLst>
              <a:ext uri="{FF2B5EF4-FFF2-40B4-BE49-F238E27FC236}">
                <a16:creationId xmlns:a16="http://schemas.microsoft.com/office/drawing/2014/main" id="{56188B8D-9DA3-4F50-BE9B-DB24ABD3C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463" y="1883885"/>
            <a:ext cx="3639689" cy="41771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BC4361B5-E2FC-4ECC-92F4-9663D59FCE62}"/>
              </a:ext>
            </a:extLst>
          </p:cNvPr>
          <p:cNvSpPr txBox="1">
            <a:spLocks/>
          </p:cNvSpPr>
          <p:nvPr/>
        </p:nvSpPr>
        <p:spPr>
          <a:xfrm>
            <a:off x="709787" y="4148139"/>
            <a:ext cx="5435788" cy="16448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a:t>Click Debug console and select CMD</a:t>
            </a:r>
          </a:p>
          <a:p>
            <a:r>
              <a:rPr lang="en-GB"/>
              <a:t>Navigate to: site\</a:t>
            </a:r>
            <a:r>
              <a:rPr lang="en-GB" err="1"/>
              <a:t>wwwroot</a:t>
            </a:r>
            <a:r>
              <a:rPr lang="en-GB"/>
              <a:t>\TimeTriggerCSharp1 </a:t>
            </a:r>
          </a:p>
          <a:p>
            <a:r>
              <a:rPr lang="en-GB"/>
              <a:t>Add a </a:t>
            </a:r>
            <a:r>
              <a:rPr lang="en-GB" i="1"/>
              <a:t>bin</a:t>
            </a:r>
            <a:r>
              <a:rPr lang="en-GB"/>
              <a:t> folder here</a:t>
            </a:r>
          </a:p>
        </p:txBody>
      </p:sp>
    </p:spTree>
    <p:extLst>
      <p:ext uri="{BB962C8B-B14F-4D97-AF65-F5344CB8AC3E}">
        <p14:creationId xmlns:p14="http://schemas.microsoft.com/office/powerpoint/2010/main" val="4472620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0BBB-E985-4F4C-9F75-A4BF7AEBD65B}"/>
              </a:ext>
            </a:extLst>
          </p:cNvPr>
          <p:cNvSpPr>
            <a:spLocks noGrp="1"/>
          </p:cNvSpPr>
          <p:nvPr>
            <p:ph type="title"/>
          </p:nvPr>
        </p:nvSpPr>
        <p:spPr/>
        <p:txBody>
          <a:bodyPr/>
          <a:lstStyle/>
          <a:p>
            <a:r>
              <a:rPr lang="en-GB"/>
              <a:t>Table of contents</a:t>
            </a:r>
          </a:p>
        </p:txBody>
      </p:sp>
      <p:sp>
        <p:nvSpPr>
          <p:cNvPr id="3" name="Content Placeholder 2">
            <a:extLst>
              <a:ext uri="{FF2B5EF4-FFF2-40B4-BE49-F238E27FC236}">
                <a16:creationId xmlns:a16="http://schemas.microsoft.com/office/drawing/2014/main" id="{3FFD2675-26FA-42EC-87B7-063F05FCB8F2}"/>
              </a:ext>
            </a:extLst>
          </p:cNvPr>
          <p:cNvSpPr>
            <a:spLocks noGrp="1"/>
          </p:cNvSpPr>
          <p:nvPr>
            <p:ph idx="1"/>
          </p:nvPr>
        </p:nvSpPr>
        <p:spPr/>
        <p:txBody>
          <a:bodyPr/>
          <a:lstStyle/>
          <a:p>
            <a:endParaRPr lang="en-GB"/>
          </a:p>
          <a:p>
            <a:r>
              <a:rPr lang="en-GB" b="1">
                <a:solidFill>
                  <a:srgbClr val="FFFF00"/>
                </a:solidFill>
              </a:rPr>
              <a:t>BI Process and Cloud Computing</a:t>
            </a:r>
          </a:p>
          <a:p>
            <a:r>
              <a:rPr lang="en-GB"/>
              <a:t>Azure Analysis Services, Azure function to automate processing</a:t>
            </a:r>
          </a:p>
          <a:p>
            <a:r>
              <a:rPr lang="en-GB"/>
              <a:t>Data Analytics Expressions (DAX)</a:t>
            </a:r>
          </a:p>
          <a:p>
            <a:r>
              <a:rPr lang="en-GB"/>
              <a:t>PowerBI</a:t>
            </a:r>
          </a:p>
          <a:p>
            <a:r>
              <a:rPr lang="en-GB"/>
              <a:t>Summary – quick takes</a:t>
            </a:r>
          </a:p>
          <a:p>
            <a:r>
              <a:rPr lang="en-GB"/>
              <a:t>Q&amp;A</a:t>
            </a:r>
          </a:p>
          <a:p>
            <a:pPr marL="0" indent="0">
              <a:buNone/>
            </a:pPr>
            <a:endParaRPr lang="en-GB"/>
          </a:p>
        </p:txBody>
      </p:sp>
    </p:spTree>
    <p:extLst>
      <p:ext uri="{BB962C8B-B14F-4D97-AF65-F5344CB8AC3E}">
        <p14:creationId xmlns:p14="http://schemas.microsoft.com/office/powerpoint/2010/main" val="403981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86C3D-FEFE-4AD1-BD8A-E9B4F18C0846}"/>
              </a:ext>
            </a:extLst>
          </p:cNvPr>
          <p:cNvSpPr>
            <a:spLocks noGrp="1"/>
          </p:cNvSpPr>
          <p:nvPr>
            <p:ph idx="1"/>
          </p:nvPr>
        </p:nvSpPr>
        <p:spPr>
          <a:xfrm>
            <a:off x="6445142" y="4720931"/>
            <a:ext cx="5267263" cy="1362311"/>
          </a:xfrm>
        </p:spPr>
        <p:txBody>
          <a:bodyPr>
            <a:normAutofit fontScale="70000" lnSpcReduction="20000"/>
          </a:bodyPr>
          <a:lstStyle/>
          <a:p>
            <a:r>
              <a:rPr lang="en-GB"/>
              <a:t>Add the connection string for the azure analysis database</a:t>
            </a:r>
          </a:p>
          <a:p>
            <a:r>
              <a:rPr lang="en-GB"/>
              <a:t>We need:</a:t>
            </a:r>
          </a:p>
          <a:p>
            <a:pPr lvl="1"/>
            <a:r>
              <a:rPr lang="en-GB"/>
              <a:t>AAS server name</a:t>
            </a:r>
          </a:p>
          <a:p>
            <a:pPr lvl="1"/>
            <a:r>
              <a:rPr lang="en-GB"/>
              <a:t>User ID and password (that has access to AAS)</a:t>
            </a:r>
          </a:p>
          <a:p>
            <a:pPr lvl="1"/>
            <a:endParaRPr lang="en-GB"/>
          </a:p>
        </p:txBody>
      </p:sp>
      <p:pic>
        <p:nvPicPr>
          <p:cNvPr id="4098" name="Picture 2" descr="image">
            <a:extLst>
              <a:ext uri="{FF2B5EF4-FFF2-40B4-BE49-F238E27FC236}">
                <a16:creationId xmlns:a16="http://schemas.microsoft.com/office/drawing/2014/main" id="{39CD61DC-8FC9-4BB6-8A2A-E61EFE392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99" y="3837571"/>
            <a:ext cx="5821773" cy="258745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e">
            <a:extLst>
              <a:ext uri="{FF2B5EF4-FFF2-40B4-BE49-F238E27FC236}">
                <a16:creationId xmlns:a16="http://schemas.microsoft.com/office/drawing/2014/main" id="{BB1174D4-A1C6-40D6-AB00-55FAD8AF9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944" y="1384121"/>
            <a:ext cx="6772275" cy="20288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511AD97-E3CB-4DBB-A38F-B2D63CD24008}"/>
              </a:ext>
            </a:extLst>
          </p:cNvPr>
          <p:cNvSpPr txBox="1">
            <a:spLocks/>
          </p:cNvSpPr>
          <p:nvPr/>
        </p:nvSpPr>
        <p:spPr>
          <a:xfrm>
            <a:off x="382199" y="1404143"/>
            <a:ext cx="4098361" cy="20088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a:t>On the right under View files, navigate to bin folder. Then click upload to upload the bin files</a:t>
            </a:r>
          </a:p>
        </p:txBody>
      </p:sp>
    </p:spTree>
    <p:extLst>
      <p:ext uri="{BB962C8B-B14F-4D97-AF65-F5344CB8AC3E}">
        <p14:creationId xmlns:p14="http://schemas.microsoft.com/office/powerpoint/2010/main" val="22072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37B0E-5718-43EE-9C48-D2219264598E}"/>
              </a:ext>
            </a:extLst>
          </p:cNvPr>
          <p:cNvSpPr>
            <a:spLocks noGrp="1"/>
          </p:cNvSpPr>
          <p:nvPr>
            <p:ph idx="1"/>
          </p:nvPr>
        </p:nvSpPr>
        <p:spPr>
          <a:xfrm>
            <a:off x="6421020" y="3892711"/>
            <a:ext cx="3504198" cy="1477933"/>
          </a:xfrm>
        </p:spPr>
        <p:txBody>
          <a:bodyPr/>
          <a:lstStyle/>
          <a:p>
            <a:r>
              <a:rPr lang="en-GB"/>
              <a:t>Time to add some code</a:t>
            </a:r>
          </a:p>
        </p:txBody>
      </p:sp>
      <p:pic>
        <p:nvPicPr>
          <p:cNvPr id="5122" name="Picture 2" descr="image">
            <a:extLst>
              <a:ext uri="{FF2B5EF4-FFF2-40B4-BE49-F238E27FC236}">
                <a16:creationId xmlns:a16="http://schemas.microsoft.com/office/drawing/2014/main" id="{4AB72221-DE5C-4A74-9263-9946276DA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48" y="3551189"/>
            <a:ext cx="5949613" cy="2970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a:extLst>
              <a:ext uri="{FF2B5EF4-FFF2-40B4-BE49-F238E27FC236}">
                <a16:creationId xmlns:a16="http://schemas.microsoft.com/office/drawing/2014/main" id="{BD2A4D11-6EDC-458D-8F8A-AE438F28B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146" y="955731"/>
            <a:ext cx="6315075" cy="23431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32CE1CD-BB21-4E42-A791-00423A9B1E2E}"/>
              </a:ext>
            </a:extLst>
          </p:cNvPr>
          <p:cNvSpPr txBox="1">
            <a:spLocks/>
          </p:cNvSpPr>
          <p:nvPr/>
        </p:nvSpPr>
        <p:spPr>
          <a:xfrm>
            <a:off x="599015" y="1168029"/>
            <a:ext cx="5267263" cy="13623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a:t>Add your connection string in the application settings.</a:t>
            </a:r>
          </a:p>
        </p:txBody>
      </p:sp>
    </p:spTree>
    <p:extLst>
      <p:ext uri="{BB962C8B-B14F-4D97-AF65-F5344CB8AC3E}">
        <p14:creationId xmlns:p14="http://schemas.microsoft.com/office/powerpoint/2010/main" val="176534554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033A99-BFB0-4FFA-BCD3-1FC5E77EC409}"/>
              </a:ext>
            </a:extLst>
          </p:cNvPr>
          <p:cNvSpPr>
            <a:spLocks noGrp="1"/>
          </p:cNvSpPr>
          <p:nvPr>
            <p:ph type="title"/>
          </p:nvPr>
        </p:nvSpPr>
        <p:spPr>
          <a:xfrm>
            <a:off x="648930" y="629267"/>
            <a:ext cx="9252154" cy="1016654"/>
          </a:xfrm>
        </p:spPr>
        <p:txBody>
          <a:bodyPr>
            <a:normAutofit/>
          </a:bodyPr>
          <a:lstStyle/>
          <a:p>
            <a:r>
              <a:rPr lang="en-GB">
                <a:solidFill>
                  <a:srgbClr val="EBEBEB"/>
                </a:solidFill>
              </a:rPr>
              <a:t>Processing types - </a:t>
            </a:r>
            <a:r>
              <a:rPr lang="en-GB" b="1">
                <a:solidFill>
                  <a:srgbClr val="EBEBEB"/>
                </a:solidFill>
              </a:rPr>
              <a:t>Database</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16524908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147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033A99-BFB0-4FFA-BCD3-1FC5E77EC409}"/>
              </a:ext>
            </a:extLst>
          </p:cNvPr>
          <p:cNvSpPr>
            <a:spLocks noGrp="1"/>
          </p:cNvSpPr>
          <p:nvPr>
            <p:ph type="title"/>
          </p:nvPr>
        </p:nvSpPr>
        <p:spPr>
          <a:xfrm>
            <a:off x="648930" y="629267"/>
            <a:ext cx="9252154" cy="1016654"/>
          </a:xfrm>
        </p:spPr>
        <p:txBody>
          <a:bodyPr>
            <a:normAutofit/>
          </a:bodyPr>
          <a:lstStyle/>
          <a:p>
            <a:r>
              <a:rPr lang="en-GB">
                <a:solidFill>
                  <a:srgbClr val="EBEBEB"/>
                </a:solidFill>
              </a:rPr>
              <a:t>Processing types - </a:t>
            </a:r>
            <a:r>
              <a:rPr lang="en-GB" b="1">
                <a:solidFill>
                  <a:srgbClr val="EBEBEB"/>
                </a:solidFill>
              </a:rPr>
              <a:t>Table</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6036804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515215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033A99-BFB0-4FFA-BCD3-1FC5E77EC409}"/>
              </a:ext>
            </a:extLst>
          </p:cNvPr>
          <p:cNvSpPr>
            <a:spLocks noGrp="1"/>
          </p:cNvSpPr>
          <p:nvPr>
            <p:ph type="title"/>
          </p:nvPr>
        </p:nvSpPr>
        <p:spPr>
          <a:xfrm>
            <a:off x="648930" y="629267"/>
            <a:ext cx="9252154" cy="1016654"/>
          </a:xfrm>
        </p:spPr>
        <p:txBody>
          <a:bodyPr>
            <a:normAutofit/>
          </a:bodyPr>
          <a:lstStyle/>
          <a:p>
            <a:r>
              <a:rPr lang="en-GB">
                <a:solidFill>
                  <a:srgbClr val="EBEBEB"/>
                </a:solidFill>
              </a:rPr>
              <a:t>Processing types - </a:t>
            </a:r>
            <a:r>
              <a:rPr lang="en-GB" b="1">
                <a:solidFill>
                  <a:srgbClr val="EBEBEB"/>
                </a:solidFill>
              </a:rPr>
              <a:t>Partition</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29319460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91852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C062-B661-4485-98E4-42486DDB3C63}"/>
              </a:ext>
            </a:extLst>
          </p:cNvPr>
          <p:cNvSpPr>
            <a:spLocks noGrp="1"/>
          </p:cNvSpPr>
          <p:nvPr>
            <p:ph type="title"/>
          </p:nvPr>
        </p:nvSpPr>
        <p:spPr/>
        <p:txBody>
          <a:bodyPr/>
          <a:lstStyle/>
          <a:p>
            <a:r>
              <a:rPr lang="en-GB"/>
              <a:t>Tabular model performance</a:t>
            </a:r>
          </a:p>
        </p:txBody>
      </p:sp>
      <p:sp>
        <p:nvSpPr>
          <p:cNvPr id="3" name="Content Placeholder 2">
            <a:extLst>
              <a:ext uri="{FF2B5EF4-FFF2-40B4-BE49-F238E27FC236}">
                <a16:creationId xmlns:a16="http://schemas.microsoft.com/office/drawing/2014/main" id="{00B84A9D-0BD3-4F4F-BC66-699533A346E8}"/>
              </a:ext>
            </a:extLst>
          </p:cNvPr>
          <p:cNvSpPr>
            <a:spLocks noGrp="1"/>
          </p:cNvSpPr>
          <p:nvPr>
            <p:ph idx="1"/>
          </p:nvPr>
        </p:nvSpPr>
        <p:spPr/>
        <p:txBody>
          <a:bodyPr/>
          <a:lstStyle/>
          <a:p>
            <a:r>
              <a:rPr lang="en-GB"/>
              <a:t>For best query performance is mostly dependent upon these 3 factors:</a:t>
            </a:r>
          </a:p>
          <a:p>
            <a:pPr lvl="1"/>
            <a:r>
              <a:rPr lang="en-GB"/>
              <a:t>Amount, bandwidth, and speed of memory</a:t>
            </a:r>
          </a:p>
          <a:p>
            <a:pPr lvl="1"/>
            <a:r>
              <a:rPr lang="en-GB"/>
              <a:t>Fast CPUs</a:t>
            </a:r>
          </a:p>
          <a:p>
            <a:pPr lvl="1"/>
            <a:r>
              <a:rPr lang="en-GB"/>
              <a:t>Onboard cache size</a:t>
            </a:r>
          </a:p>
        </p:txBody>
      </p:sp>
      <p:pic>
        <p:nvPicPr>
          <p:cNvPr id="15362" name="Picture 2" descr="Related image">
            <a:extLst>
              <a:ext uri="{FF2B5EF4-FFF2-40B4-BE49-F238E27FC236}">
                <a16:creationId xmlns:a16="http://schemas.microsoft.com/office/drawing/2014/main" id="{A526046D-C311-49CF-8D9F-531CC5F2E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3447694"/>
            <a:ext cx="5715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0D2D-F574-45DD-AB7F-6F047B87DA5D}"/>
              </a:ext>
            </a:extLst>
          </p:cNvPr>
          <p:cNvSpPr>
            <a:spLocks noGrp="1"/>
          </p:cNvSpPr>
          <p:nvPr>
            <p:ph type="title"/>
          </p:nvPr>
        </p:nvSpPr>
        <p:spPr>
          <a:xfrm>
            <a:off x="646111" y="452719"/>
            <a:ext cx="9404723" cy="977730"/>
          </a:xfrm>
        </p:spPr>
        <p:txBody>
          <a:bodyPr/>
          <a:lstStyle/>
          <a:p>
            <a:r>
              <a:rPr lang="en-GB"/>
              <a:t>Profiler trace events</a:t>
            </a:r>
          </a:p>
        </p:txBody>
      </p:sp>
      <p:graphicFrame>
        <p:nvGraphicFramePr>
          <p:cNvPr id="6" name="Content Placeholder 5">
            <a:extLst>
              <a:ext uri="{FF2B5EF4-FFF2-40B4-BE49-F238E27FC236}">
                <a16:creationId xmlns:a16="http://schemas.microsoft.com/office/drawing/2014/main" id="{73634931-2E03-4A5C-84E6-C48AC8903DD0}"/>
              </a:ext>
            </a:extLst>
          </p:cNvPr>
          <p:cNvGraphicFramePr>
            <a:graphicFrameLocks noGrp="1"/>
          </p:cNvGraphicFramePr>
          <p:nvPr>
            <p:ph idx="1"/>
            <p:extLst>
              <p:ext uri="{D42A27DB-BD31-4B8C-83A1-F6EECF244321}">
                <p14:modId xmlns:p14="http://schemas.microsoft.com/office/powerpoint/2010/main" val="81500739"/>
              </p:ext>
            </p:extLst>
          </p:nvPr>
        </p:nvGraphicFramePr>
        <p:xfrm>
          <a:off x="976565" y="1518484"/>
          <a:ext cx="9760846" cy="4953000"/>
        </p:xfrm>
        <a:graphic>
          <a:graphicData uri="http://schemas.openxmlformats.org/drawingml/2006/table">
            <a:tbl>
              <a:tblPr firstRow="1" bandRow="1">
                <a:tableStyleId>{5C22544A-7EE6-4342-B048-85BDC9FD1C3A}</a:tableStyleId>
              </a:tblPr>
              <a:tblGrid>
                <a:gridCol w="4880423">
                  <a:extLst>
                    <a:ext uri="{9D8B030D-6E8A-4147-A177-3AD203B41FA5}">
                      <a16:colId xmlns:a16="http://schemas.microsoft.com/office/drawing/2014/main" val="2112552255"/>
                    </a:ext>
                  </a:extLst>
                </a:gridCol>
                <a:gridCol w="4880423">
                  <a:extLst>
                    <a:ext uri="{9D8B030D-6E8A-4147-A177-3AD203B41FA5}">
                      <a16:colId xmlns:a16="http://schemas.microsoft.com/office/drawing/2014/main" val="2864447730"/>
                    </a:ext>
                  </a:extLst>
                </a:gridCol>
              </a:tblGrid>
              <a:tr h="370840">
                <a:tc>
                  <a:txBody>
                    <a:bodyPr/>
                    <a:lstStyle/>
                    <a:p>
                      <a:r>
                        <a:rPr lang="en-GB"/>
                        <a:t>Events sub class</a:t>
                      </a:r>
                    </a:p>
                  </a:txBody>
                  <a:tcPr/>
                </a:tc>
                <a:tc>
                  <a:txBody>
                    <a:bodyPr/>
                    <a:lstStyle/>
                    <a:p>
                      <a:r>
                        <a:rPr lang="en-GB"/>
                        <a:t>Explanation</a:t>
                      </a:r>
                    </a:p>
                  </a:txBody>
                  <a:tcPr/>
                </a:tc>
                <a:extLst>
                  <a:ext uri="{0D108BD9-81ED-4DB2-BD59-A6C34878D82A}">
                    <a16:rowId xmlns:a16="http://schemas.microsoft.com/office/drawing/2014/main" val="4164712236"/>
                  </a:ext>
                </a:extLst>
              </a:tr>
              <a:tr h="370840">
                <a:tc>
                  <a:txBody>
                    <a:bodyPr/>
                    <a:lstStyle/>
                    <a:p>
                      <a:r>
                        <a:rPr lang="en-GB"/>
                        <a:t>1 – Process</a:t>
                      </a:r>
                    </a:p>
                  </a:txBody>
                  <a:tcPr/>
                </a:tc>
                <a:tc>
                  <a:txBody>
                    <a:bodyPr/>
                    <a:lstStyle/>
                    <a:p>
                      <a:r>
                        <a:rPr lang="en-GB"/>
                        <a:t>The duration of the progress report end event tells you how long the </a:t>
                      </a:r>
                      <a:r>
                        <a:rPr lang="en-GB" err="1"/>
                        <a:t>ProcessData</a:t>
                      </a:r>
                      <a:r>
                        <a:rPr lang="en-GB"/>
                        <a:t> phase took. The </a:t>
                      </a:r>
                      <a:r>
                        <a:rPr lang="en-GB" err="1"/>
                        <a:t>ProcessRecalc</a:t>
                      </a:r>
                      <a:r>
                        <a:rPr lang="en-GB"/>
                        <a:t> phase begins later.</a:t>
                      </a:r>
                    </a:p>
                  </a:txBody>
                  <a:tcPr/>
                </a:tc>
                <a:extLst>
                  <a:ext uri="{0D108BD9-81ED-4DB2-BD59-A6C34878D82A}">
                    <a16:rowId xmlns:a16="http://schemas.microsoft.com/office/drawing/2014/main" val="3691158793"/>
                  </a:ext>
                </a:extLst>
              </a:tr>
              <a:tr h="370840">
                <a:tc>
                  <a:txBody>
                    <a:bodyPr/>
                    <a:lstStyle/>
                    <a:p>
                      <a:r>
                        <a:rPr lang="en-GB"/>
                        <a:t>25 – </a:t>
                      </a:r>
                      <a:r>
                        <a:rPr lang="en-GB" err="1"/>
                        <a:t>ExecuteSQL</a:t>
                      </a:r>
                      <a:endParaRPr lang="en-GB"/>
                    </a:p>
                  </a:txBody>
                  <a:tcPr/>
                </a:tc>
                <a:tc>
                  <a:txBody>
                    <a:bodyPr/>
                    <a:lstStyle/>
                    <a:p>
                      <a:r>
                        <a:rPr lang="en-GB"/>
                        <a:t>The SQL query run for that partition</a:t>
                      </a:r>
                    </a:p>
                  </a:txBody>
                  <a:tcPr/>
                </a:tc>
                <a:extLst>
                  <a:ext uri="{0D108BD9-81ED-4DB2-BD59-A6C34878D82A}">
                    <a16:rowId xmlns:a16="http://schemas.microsoft.com/office/drawing/2014/main" val="50180442"/>
                  </a:ext>
                </a:extLst>
              </a:tr>
              <a:tr h="370840">
                <a:tc>
                  <a:txBody>
                    <a:bodyPr/>
                    <a:lstStyle/>
                    <a:p>
                      <a:r>
                        <a:rPr lang="en-GB"/>
                        <a:t>17 – </a:t>
                      </a:r>
                      <a:r>
                        <a:rPr lang="en-GB" err="1"/>
                        <a:t>ReadData</a:t>
                      </a:r>
                      <a:endParaRPr lang="en-GB"/>
                    </a:p>
                  </a:txBody>
                  <a:tcPr/>
                </a:tc>
                <a:tc>
                  <a:txBody>
                    <a:bodyPr/>
                    <a:lstStyle/>
                    <a:p>
                      <a:r>
                        <a:rPr lang="en-GB"/>
                        <a:t>This event fires when the first row is read from the relational data source. If the </a:t>
                      </a:r>
                      <a:r>
                        <a:rPr lang="en-GB" err="1"/>
                        <a:t>CurrentTime</a:t>
                      </a:r>
                      <a:r>
                        <a:rPr lang="en-GB"/>
                        <a:t> on this event is delayed – then the SQL query was slow to return rows. If this happens – optimise SQL query.</a:t>
                      </a:r>
                    </a:p>
                  </a:txBody>
                  <a:tcPr/>
                </a:tc>
                <a:extLst>
                  <a:ext uri="{0D108BD9-81ED-4DB2-BD59-A6C34878D82A}">
                    <a16:rowId xmlns:a16="http://schemas.microsoft.com/office/drawing/2014/main" val="2912471855"/>
                  </a:ext>
                </a:extLst>
              </a:tr>
              <a:tr h="370840">
                <a:tc>
                  <a:txBody>
                    <a:bodyPr/>
                    <a:lstStyle/>
                    <a:p>
                      <a:r>
                        <a:rPr lang="en-GB"/>
                        <a:t>53 – </a:t>
                      </a:r>
                      <a:r>
                        <a:rPr lang="en-GB" err="1"/>
                        <a:t>VertiPaq</a:t>
                      </a:r>
                      <a:endParaRPr lang="en-GB"/>
                    </a:p>
                  </a:txBody>
                  <a:tcPr/>
                </a:tc>
                <a:tc>
                  <a:txBody>
                    <a:bodyPr/>
                    <a:lstStyle/>
                    <a:p>
                      <a:r>
                        <a:rPr lang="en-GB"/>
                        <a:t>Event fired when data compression starts</a:t>
                      </a:r>
                    </a:p>
                  </a:txBody>
                  <a:tcPr/>
                </a:tc>
                <a:extLst>
                  <a:ext uri="{0D108BD9-81ED-4DB2-BD59-A6C34878D82A}">
                    <a16:rowId xmlns:a16="http://schemas.microsoft.com/office/drawing/2014/main" val="2037866376"/>
                  </a:ext>
                </a:extLst>
              </a:tr>
              <a:tr h="370840">
                <a:tc>
                  <a:txBody>
                    <a:bodyPr/>
                    <a:lstStyle/>
                    <a:p>
                      <a:r>
                        <a:rPr lang="en-GB"/>
                        <a:t>54 – Hierarchy processing</a:t>
                      </a:r>
                    </a:p>
                  </a:txBody>
                  <a:tcPr/>
                </a:tc>
                <a:tc>
                  <a:txBody>
                    <a:bodyPr/>
                    <a:lstStyle/>
                    <a:p>
                      <a:r>
                        <a:rPr lang="en-GB"/>
                        <a:t>A long duration on the Process Report End means that we have an expensive hierarchy. Consider removing the column/reducing its cardinality.</a:t>
                      </a:r>
                    </a:p>
                  </a:txBody>
                  <a:tcPr/>
                </a:tc>
                <a:extLst>
                  <a:ext uri="{0D108BD9-81ED-4DB2-BD59-A6C34878D82A}">
                    <a16:rowId xmlns:a16="http://schemas.microsoft.com/office/drawing/2014/main" val="3463531993"/>
                  </a:ext>
                </a:extLst>
              </a:tr>
            </a:tbl>
          </a:graphicData>
        </a:graphic>
      </p:graphicFrame>
    </p:spTree>
    <p:extLst>
      <p:ext uri="{BB962C8B-B14F-4D97-AF65-F5344CB8AC3E}">
        <p14:creationId xmlns:p14="http://schemas.microsoft.com/office/powerpoint/2010/main" val="3204313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0D2D-F574-45DD-AB7F-6F047B87DA5D}"/>
              </a:ext>
            </a:extLst>
          </p:cNvPr>
          <p:cNvSpPr>
            <a:spLocks noGrp="1"/>
          </p:cNvSpPr>
          <p:nvPr>
            <p:ph type="title"/>
          </p:nvPr>
        </p:nvSpPr>
        <p:spPr>
          <a:xfrm>
            <a:off x="646111" y="452719"/>
            <a:ext cx="9404723" cy="977730"/>
          </a:xfrm>
        </p:spPr>
        <p:txBody>
          <a:bodyPr/>
          <a:lstStyle/>
          <a:p>
            <a:r>
              <a:rPr lang="en-GB"/>
              <a:t>Profiler trace events</a:t>
            </a:r>
          </a:p>
        </p:txBody>
      </p:sp>
      <p:graphicFrame>
        <p:nvGraphicFramePr>
          <p:cNvPr id="6" name="Content Placeholder 5">
            <a:extLst>
              <a:ext uri="{FF2B5EF4-FFF2-40B4-BE49-F238E27FC236}">
                <a16:creationId xmlns:a16="http://schemas.microsoft.com/office/drawing/2014/main" id="{73634931-2E03-4A5C-84E6-C48AC8903DD0}"/>
              </a:ext>
            </a:extLst>
          </p:cNvPr>
          <p:cNvGraphicFramePr>
            <a:graphicFrameLocks noGrp="1"/>
          </p:cNvGraphicFramePr>
          <p:nvPr>
            <p:ph idx="1"/>
            <p:extLst>
              <p:ext uri="{D42A27DB-BD31-4B8C-83A1-F6EECF244321}">
                <p14:modId xmlns:p14="http://schemas.microsoft.com/office/powerpoint/2010/main" val="4199889951"/>
              </p:ext>
            </p:extLst>
          </p:nvPr>
        </p:nvGraphicFramePr>
        <p:xfrm>
          <a:off x="976565" y="1518484"/>
          <a:ext cx="9760846" cy="3022600"/>
        </p:xfrm>
        <a:graphic>
          <a:graphicData uri="http://schemas.openxmlformats.org/drawingml/2006/table">
            <a:tbl>
              <a:tblPr firstRow="1" bandRow="1">
                <a:tableStyleId>{5C22544A-7EE6-4342-B048-85BDC9FD1C3A}</a:tableStyleId>
              </a:tblPr>
              <a:tblGrid>
                <a:gridCol w="4880423">
                  <a:extLst>
                    <a:ext uri="{9D8B030D-6E8A-4147-A177-3AD203B41FA5}">
                      <a16:colId xmlns:a16="http://schemas.microsoft.com/office/drawing/2014/main" val="2112552255"/>
                    </a:ext>
                  </a:extLst>
                </a:gridCol>
                <a:gridCol w="4880423">
                  <a:extLst>
                    <a:ext uri="{9D8B030D-6E8A-4147-A177-3AD203B41FA5}">
                      <a16:colId xmlns:a16="http://schemas.microsoft.com/office/drawing/2014/main" val="2864447730"/>
                    </a:ext>
                  </a:extLst>
                </a:gridCol>
              </a:tblGrid>
              <a:tr h="370840">
                <a:tc>
                  <a:txBody>
                    <a:bodyPr/>
                    <a:lstStyle/>
                    <a:p>
                      <a:r>
                        <a:rPr lang="en-GB"/>
                        <a:t>Events sub class</a:t>
                      </a:r>
                    </a:p>
                  </a:txBody>
                  <a:tcPr/>
                </a:tc>
                <a:tc>
                  <a:txBody>
                    <a:bodyPr/>
                    <a:lstStyle/>
                    <a:p>
                      <a:r>
                        <a:rPr lang="en-GB"/>
                        <a:t>Explanation</a:t>
                      </a:r>
                    </a:p>
                  </a:txBody>
                  <a:tcPr/>
                </a:tc>
                <a:extLst>
                  <a:ext uri="{0D108BD9-81ED-4DB2-BD59-A6C34878D82A}">
                    <a16:rowId xmlns:a16="http://schemas.microsoft.com/office/drawing/2014/main" val="4164712236"/>
                  </a:ext>
                </a:extLst>
              </a:tr>
              <a:tr h="370840">
                <a:tc>
                  <a:txBody>
                    <a:bodyPr/>
                    <a:lstStyle/>
                    <a:p>
                      <a:r>
                        <a:rPr lang="en-GB"/>
                        <a:t>46 – Relationship Build Prepare</a:t>
                      </a:r>
                    </a:p>
                  </a:txBody>
                  <a:tcPr/>
                </a:tc>
                <a:tc>
                  <a:txBody>
                    <a:bodyPr/>
                    <a:lstStyle/>
                    <a:p>
                      <a:r>
                        <a:rPr lang="en-GB"/>
                        <a:t>A long duration on the Progress Report end event indicates this relationship was complex to build. Unfortunately, this event does not identify which table is on the other end of the relationship or which columns are related.</a:t>
                      </a:r>
                    </a:p>
                  </a:txBody>
                  <a:tcPr/>
                </a:tc>
                <a:extLst>
                  <a:ext uri="{0D108BD9-81ED-4DB2-BD59-A6C34878D82A}">
                    <a16:rowId xmlns:a16="http://schemas.microsoft.com/office/drawing/2014/main" val="3691158793"/>
                  </a:ext>
                </a:extLst>
              </a:tr>
              <a:tr h="370840">
                <a:tc>
                  <a:txBody>
                    <a:bodyPr/>
                    <a:lstStyle/>
                    <a:p>
                      <a:r>
                        <a:rPr lang="en-GB"/>
                        <a:t>6 – Commit</a:t>
                      </a:r>
                    </a:p>
                  </a:txBody>
                  <a:tcPr/>
                </a:tc>
                <a:tc>
                  <a:txBody>
                    <a:bodyPr/>
                    <a:lstStyle/>
                    <a:p>
                      <a:r>
                        <a:rPr lang="en-GB"/>
                        <a:t>Long duration indicates that a </a:t>
                      </a:r>
                      <a:r>
                        <a:rPr lang="en-GB" err="1"/>
                        <a:t>longrunning</a:t>
                      </a:r>
                      <a:r>
                        <a:rPr lang="en-GB"/>
                        <a:t> query is blocking the commit or an I/O bottleneck.</a:t>
                      </a:r>
                    </a:p>
                  </a:txBody>
                  <a:tcPr/>
                </a:tc>
                <a:extLst>
                  <a:ext uri="{0D108BD9-81ED-4DB2-BD59-A6C34878D82A}">
                    <a16:rowId xmlns:a16="http://schemas.microsoft.com/office/drawing/2014/main" val="50180442"/>
                  </a:ext>
                </a:extLst>
              </a:tr>
            </a:tbl>
          </a:graphicData>
        </a:graphic>
      </p:graphicFrame>
    </p:spTree>
    <p:extLst>
      <p:ext uri="{BB962C8B-B14F-4D97-AF65-F5344CB8AC3E}">
        <p14:creationId xmlns:p14="http://schemas.microsoft.com/office/powerpoint/2010/main" val="174713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26C04EF-6428-472D-B316-74A19385B0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1">
            <a:extLst>
              <a:ext uri="{FF2B5EF4-FFF2-40B4-BE49-F238E27FC236}">
                <a16:creationId xmlns:a16="http://schemas.microsoft.com/office/drawing/2014/main" id="{61752F1D-FC0F-4103-9584-630E643CCD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5">
            <a:extLst>
              <a:ext uri="{FF2B5EF4-FFF2-40B4-BE49-F238E27FC236}">
                <a16:creationId xmlns:a16="http://schemas.microsoft.com/office/drawing/2014/main" id="{AE50896D-AACB-4C0A-855D-ECEFB4A0DA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4" name="Content Placeholder 3">
            <a:extLst>
              <a:ext uri="{FF2B5EF4-FFF2-40B4-BE49-F238E27FC236}">
                <a16:creationId xmlns:a16="http://schemas.microsoft.com/office/drawing/2014/main" id="{6C1A9F09-E4F7-4E84-A364-65561DFF7E88}"/>
              </a:ext>
            </a:extLst>
          </p:cNvPr>
          <p:cNvPicPr>
            <a:picLocks noChangeAspect="1"/>
          </p:cNvPicPr>
          <p:nvPr/>
        </p:nvPicPr>
        <p:blipFill>
          <a:blip r:embed="rId3"/>
          <a:stretch>
            <a:fillRect/>
          </a:stretch>
        </p:blipFill>
        <p:spPr>
          <a:xfrm>
            <a:off x="6093992" y="1919593"/>
            <a:ext cx="5449889" cy="3018811"/>
          </a:xfrm>
          <a:prstGeom prst="rect">
            <a:avLst/>
          </a:prstGeom>
          <a:effectLst/>
        </p:spPr>
      </p:pic>
      <p:sp>
        <p:nvSpPr>
          <p:cNvPr id="17" name="Rectangle 16">
            <a:extLst>
              <a:ext uri="{FF2B5EF4-FFF2-40B4-BE49-F238E27FC236}">
                <a16:creationId xmlns:a16="http://schemas.microsoft.com/office/drawing/2014/main" id="{A92A1116-1C84-41DF-B803-1F7B0883EC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56DCA4-BD3C-4E08-8C4D-8EBCD4C57E86}"/>
              </a:ext>
            </a:extLst>
          </p:cNvPr>
          <p:cNvSpPr>
            <a:spLocks noGrp="1"/>
          </p:cNvSpPr>
          <p:nvPr>
            <p:ph type="title"/>
          </p:nvPr>
        </p:nvSpPr>
        <p:spPr>
          <a:xfrm>
            <a:off x="648931" y="629266"/>
            <a:ext cx="4166510" cy="1622321"/>
          </a:xfrm>
        </p:spPr>
        <p:txBody>
          <a:bodyPr>
            <a:normAutofit/>
          </a:bodyPr>
          <a:lstStyle/>
          <a:p>
            <a:r>
              <a:rPr lang="en-GB">
                <a:solidFill>
                  <a:srgbClr val="EBEBEB"/>
                </a:solidFill>
              </a:rPr>
              <a:t>Memory limits</a:t>
            </a:r>
          </a:p>
        </p:txBody>
      </p:sp>
      <p:sp>
        <p:nvSpPr>
          <p:cNvPr id="3" name="Content Placeholder 2">
            <a:extLst>
              <a:ext uri="{FF2B5EF4-FFF2-40B4-BE49-F238E27FC236}">
                <a16:creationId xmlns:a16="http://schemas.microsoft.com/office/drawing/2014/main" id="{A044C8CA-D123-438F-B000-11CD660370E6}"/>
              </a:ext>
            </a:extLst>
          </p:cNvPr>
          <p:cNvSpPr>
            <a:spLocks noGrp="1"/>
          </p:cNvSpPr>
          <p:nvPr>
            <p:ph idx="1"/>
          </p:nvPr>
        </p:nvSpPr>
        <p:spPr>
          <a:xfrm>
            <a:off x="648931" y="2438400"/>
            <a:ext cx="4166509" cy="3785419"/>
          </a:xfrm>
        </p:spPr>
        <p:txBody>
          <a:bodyPr>
            <a:normAutofit/>
          </a:bodyPr>
          <a:lstStyle/>
          <a:p>
            <a:r>
              <a:rPr lang="en-GB" b="1">
                <a:solidFill>
                  <a:srgbClr val="EBEBEB"/>
                </a:solidFill>
              </a:rPr>
              <a:t>Processing:</a:t>
            </a:r>
          </a:p>
          <a:p>
            <a:pPr lvl="1"/>
            <a:r>
              <a:rPr lang="en-GB">
                <a:solidFill>
                  <a:srgbClr val="EBEBEB"/>
                </a:solidFill>
              </a:rPr>
              <a:t>During processing, SSAS </a:t>
            </a:r>
            <a:r>
              <a:rPr lang="en-GB" b="1">
                <a:solidFill>
                  <a:srgbClr val="EBEBEB"/>
                </a:solidFill>
              </a:rPr>
              <a:t>needs memory </a:t>
            </a:r>
            <a:r>
              <a:rPr lang="en-GB">
                <a:solidFill>
                  <a:srgbClr val="EBEBEB"/>
                </a:solidFill>
              </a:rPr>
              <a:t>to </a:t>
            </a:r>
            <a:r>
              <a:rPr lang="en-GB" b="1">
                <a:solidFill>
                  <a:srgbClr val="EBEBEB"/>
                </a:solidFill>
              </a:rPr>
              <a:t>load data </a:t>
            </a:r>
            <a:r>
              <a:rPr lang="en-GB">
                <a:solidFill>
                  <a:srgbClr val="EBEBEB"/>
                </a:solidFill>
              </a:rPr>
              <a:t>and </a:t>
            </a:r>
            <a:r>
              <a:rPr lang="en-GB" b="1">
                <a:solidFill>
                  <a:srgbClr val="EBEBEB"/>
                </a:solidFill>
              </a:rPr>
              <a:t>create dictionaries </a:t>
            </a:r>
            <a:r>
              <a:rPr lang="en-GB">
                <a:solidFill>
                  <a:srgbClr val="EBEBEB"/>
                </a:solidFill>
              </a:rPr>
              <a:t>and other data structured before it flushes them to disk.</a:t>
            </a:r>
          </a:p>
          <a:p>
            <a:r>
              <a:rPr lang="en-GB" b="1">
                <a:solidFill>
                  <a:srgbClr val="EBEBEB"/>
                </a:solidFill>
              </a:rPr>
              <a:t>Querying:</a:t>
            </a:r>
          </a:p>
          <a:p>
            <a:pPr lvl="1"/>
            <a:r>
              <a:rPr lang="en-GB">
                <a:solidFill>
                  <a:srgbClr val="EBEBEB"/>
                </a:solidFill>
              </a:rPr>
              <a:t>SSAS sometimes needs memory to hold temporary data to resolve queries.</a:t>
            </a:r>
          </a:p>
        </p:txBody>
      </p:sp>
      <p:sp>
        <p:nvSpPr>
          <p:cNvPr id="5" name="Rectangle 4">
            <a:extLst>
              <a:ext uri="{FF2B5EF4-FFF2-40B4-BE49-F238E27FC236}">
                <a16:creationId xmlns:a16="http://schemas.microsoft.com/office/drawing/2014/main" id="{E7081F68-7804-42DD-9CED-C6D1F6168926}"/>
              </a:ext>
            </a:extLst>
          </p:cNvPr>
          <p:cNvSpPr/>
          <p:nvPr/>
        </p:nvSpPr>
        <p:spPr>
          <a:xfrm>
            <a:off x="5999908" y="5454378"/>
            <a:ext cx="6096000" cy="615553"/>
          </a:xfrm>
          <a:prstGeom prst="rect">
            <a:avLst/>
          </a:prstGeom>
        </p:spPr>
        <p:txBody>
          <a:bodyPr>
            <a:spAutoFit/>
          </a:bodyPr>
          <a:lstStyle/>
          <a:p>
            <a:r>
              <a:rPr lang="en-GB" sz="1200"/>
              <a:t>Download from:</a:t>
            </a:r>
          </a:p>
          <a:p>
            <a:pPr marL="742950" lvl="1" indent="-285750">
              <a:buFont typeface="Arial" panose="020B0604020202020204" pitchFamily="34" charset="0"/>
              <a:buChar char="•"/>
            </a:pPr>
            <a:r>
              <a:rPr lang="en-GB" sz="1100"/>
              <a:t>https://www.powerpivotblog.nl/what-is-using-all-that-memory-on-my-analysis-server-instance/ </a:t>
            </a:r>
          </a:p>
        </p:txBody>
      </p:sp>
      <p:sp>
        <p:nvSpPr>
          <p:cNvPr id="12" name="Rectangle 11">
            <a:extLst>
              <a:ext uri="{FF2B5EF4-FFF2-40B4-BE49-F238E27FC236}">
                <a16:creationId xmlns:a16="http://schemas.microsoft.com/office/drawing/2014/main" id="{695922A1-B273-4C1C-AFCA-AF94D5E2A055}"/>
              </a:ext>
            </a:extLst>
          </p:cNvPr>
          <p:cNvSpPr/>
          <p:nvPr/>
        </p:nvSpPr>
        <p:spPr>
          <a:xfrm>
            <a:off x="6054212" y="4938404"/>
            <a:ext cx="5489669" cy="276999"/>
          </a:xfrm>
          <a:prstGeom prst="rect">
            <a:avLst/>
          </a:prstGeom>
        </p:spPr>
        <p:txBody>
          <a:bodyPr wrap="square">
            <a:spAutoFit/>
          </a:bodyPr>
          <a:lstStyle/>
          <a:p>
            <a:pPr algn="ctr"/>
            <a:r>
              <a:rPr lang="en-GB" sz="1200" i="1"/>
              <a:t>BISM Memory Report</a:t>
            </a:r>
            <a:endParaRPr lang="en-GB" sz="1100" i="1"/>
          </a:p>
        </p:txBody>
      </p:sp>
    </p:spTree>
    <p:extLst>
      <p:ext uri="{BB962C8B-B14F-4D97-AF65-F5344CB8AC3E}">
        <p14:creationId xmlns:p14="http://schemas.microsoft.com/office/powerpoint/2010/main" val="2845491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E01EA-5910-4A26-8B63-95E4EA5E2585}"/>
              </a:ext>
            </a:extLst>
          </p:cNvPr>
          <p:cNvSpPr>
            <a:spLocks noGrp="1"/>
          </p:cNvSpPr>
          <p:nvPr>
            <p:ph idx="1"/>
          </p:nvPr>
        </p:nvSpPr>
        <p:spPr>
          <a:xfrm>
            <a:off x="634449" y="1080941"/>
            <a:ext cx="10687143" cy="5777059"/>
          </a:xfrm>
        </p:spPr>
        <p:txBody>
          <a:bodyPr>
            <a:normAutofit fontScale="85000" lnSpcReduction="10000"/>
          </a:bodyPr>
          <a:lstStyle/>
          <a:p>
            <a:pPr marL="457200" lvl="1" indent="0">
              <a:buNone/>
            </a:pPr>
            <a:endParaRPr lang="en-GB" b="1"/>
          </a:p>
          <a:p>
            <a:r>
              <a:rPr lang="en-GB" b="1"/>
              <a:t>Hard memory limit - 0:</a:t>
            </a:r>
          </a:p>
          <a:p>
            <a:pPr lvl="1"/>
            <a:r>
              <a:rPr lang="en-GB" b="1"/>
              <a:t>Max memory the system can have. </a:t>
            </a:r>
            <a:r>
              <a:rPr lang="en-GB"/>
              <a:t>If this is exceeded</a:t>
            </a:r>
            <a:r>
              <a:rPr lang="en-GB" b="1"/>
              <a:t>, active sessions will be killed</a:t>
            </a:r>
            <a:r>
              <a:rPr lang="en-GB"/>
              <a:t>. If set to default 0, it will use the value midway between the high memory limit and total total physical memory.</a:t>
            </a:r>
          </a:p>
          <a:p>
            <a:r>
              <a:rPr lang="en-GB" b="1"/>
              <a:t>Low memory limit - 65:</a:t>
            </a:r>
          </a:p>
          <a:p>
            <a:pPr lvl="1"/>
            <a:r>
              <a:rPr lang="en-GB"/>
              <a:t>The point where the </a:t>
            </a:r>
            <a:r>
              <a:rPr lang="en-GB" b="1"/>
              <a:t>system will begin cleaning memory out of caches.</a:t>
            </a:r>
          </a:p>
          <a:p>
            <a:r>
              <a:rPr lang="en-GB" b="1"/>
              <a:t>Total memory limit - 80:</a:t>
            </a:r>
          </a:p>
          <a:p>
            <a:pPr lvl="1"/>
            <a:r>
              <a:rPr lang="en-GB" b="1"/>
              <a:t>High memory limit </a:t>
            </a:r>
            <a:r>
              <a:rPr lang="en-GB"/>
              <a:t>– if exceeded memory manager will evict all cached data </a:t>
            </a:r>
            <a:r>
              <a:rPr lang="en-GB" b="1"/>
              <a:t>which is not currently in use</a:t>
            </a:r>
            <a:r>
              <a:rPr lang="en-GB"/>
              <a:t>. Must always be less than hard memory limit.</a:t>
            </a:r>
          </a:p>
          <a:p>
            <a:r>
              <a:rPr lang="en-GB" b="1"/>
              <a:t>Vertipaq memory limit – 60</a:t>
            </a:r>
          </a:p>
          <a:p>
            <a:pPr lvl="1"/>
            <a:r>
              <a:rPr lang="en-GB"/>
              <a:t>If total memory used by VertiPaq exceeds the VertiPaqMemoryLimit, the memory used by VertiPaq in excess of the limit will be ignored.</a:t>
            </a:r>
          </a:p>
          <a:p>
            <a:r>
              <a:rPr lang="en-GB" b="1"/>
              <a:t>Vertipaq paging policy - 0:</a:t>
            </a:r>
          </a:p>
          <a:p>
            <a:pPr lvl="1"/>
            <a:r>
              <a:rPr lang="en-GB"/>
              <a:t>Mode 0 – Locked – Lock all VertiPaq data in memory</a:t>
            </a:r>
          </a:p>
          <a:p>
            <a:pPr lvl="1"/>
            <a:r>
              <a:rPr lang="en-GB"/>
              <a:t>Mode 1 – Allow system paging – Lock only hash dictionaries in memory – allow VertiPaq data to exceed total physical memory</a:t>
            </a:r>
          </a:p>
          <a:p>
            <a:endParaRPr lang="en-GB" b="1"/>
          </a:p>
          <a:p>
            <a:r>
              <a:rPr lang="en-GB" sz="1500"/>
              <a:t>For more in-depth view please read this whitepaper: </a:t>
            </a:r>
            <a:r>
              <a:rPr lang="en-US" sz="1300" u="sng">
                <a:hlinkClick r:id="rId3"/>
              </a:rPr>
              <a:t>https://msdn.microsoft.com/en-us/library/dn393915.aspx</a:t>
            </a:r>
            <a:r>
              <a:rPr lang="en-US" sz="1300"/>
              <a:t> </a:t>
            </a:r>
            <a:endParaRPr lang="en-GB" sz="1300"/>
          </a:p>
          <a:p>
            <a:pPr marL="457200" lvl="1" indent="0">
              <a:buNone/>
            </a:pPr>
            <a:endParaRPr lang="en-GB" b="1"/>
          </a:p>
        </p:txBody>
      </p:sp>
      <p:sp>
        <p:nvSpPr>
          <p:cNvPr id="4" name="Title 1">
            <a:extLst>
              <a:ext uri="{FF2B5EF4-FFF2-40B4-BE49-F238E27FC236}">
                <a16:creationId xmlns:a16="http://schemas.microsoft.com/office/drawing/2014/main" id="{9E6012F2-1541-4E8A-B50E-3D5B5788A18D}"/>
              </a:ext>
            </a:extLst>
          </p:cNvPr>
          <p:cNvSpPr>
            <a:spLocks noGrp="1"/>
          </p:cNvSpPr>
          <p:nvPr>
            <p:ph type="title"/>
          </p:nvPr>
        </p:nvSpPr>
        <p:spPr>
          <a:xfrm>
            <a:off x="616849" y="235902"/>
            <a:ext cx="9404723" cy="1400530"/>
          </a:xfrm>
        </p:spPr>
        <p:txBody>
          <a:bodyPr/>
          <a:lstStyle/>
          <a:p>
            <a:r>
              <a:rPr lang="en-GB"/>
              <a:t>Memory setting </a:t>
            </a:r>
          </a:p>
        </p:txBody>
      </p:sp>
    </p:spTree>
    <p:extLst>
      <p:ext uri="{BB962C8B-B14F-4D97-AF65-F5344CB8AC3E}">
        <p14:creationId xmlns:p14="http://schemas.microsoft.com/office/powerpoint/2010/main" val="27816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4277-893B-4FCB-B59C-AB2AFF826A22}"/>
              </a:ext>
            </a:extLst>
          </p:cNvPr>
          <p:cNvSpPr>
            <a:spLocks noGrp="1"/>
          </p:cNvSpPr>
          <p:nvPr>
            <p:ph type="title"/>
          </p:nvPr>
        </p:nvSpPr>
        <p:spPr/>
        <p:txBody>
          <a:bodyPr/>
          <a:lstStyle/>
          <a:p>
            <a:r>
              <a:rPr lang="en-GB"/>
              <a:t>BI Process	</a:t>
            </a:r>
          </a:p>
        </p:txBody>
      </p:sp>
      <p:sp>
        <p:nvSpPr>
          <p:cNvPr id="3" name="Content Placeholder 2">
            <a:extLst>
              <a:ext uri="{FF2B5EF4-FFF2-40B4-BE49-F238E27FC236}">
                <a16:creationId xmlns:a16="http://schemas.microsoft.com/office/drawing/2014/main" id="{90F9297C-066A-48F6-ACEE-BBE3B8EBA130}"/>
              </a:ext>
            </a:extLst>
          </p:cNvPr>
          <p:cNvSpPr>
            <a:spLocks noGrp="1"/>
          </p:cNvSpPr>
          <p:nvPr>
            <p:ph idx="1"/>
          </p:nvPr>
        </p:nvSpPr>
        <p:spPr>
          <a:xfrm>
            <a:off x="989360" y="2030341"/>
            <a:ext cx="8946541" cy="4195481"/>
          </a:xfrm>
        </p:spPr>
        <p:txBody>
          <a:bodyPr/>
          <a:lstStyle/>
          <a:p>
            <a:r>
              <a:rPr lang="en-GB"/>
              <a:t>2 main parts:</a:t>
            </a:r>
          </a:p>
          <a:p>
            <a:pPr lvl="1"/>
            <a:r>
              <a:rPr lang="en-GB"/>
              <a:t>Data storage</a:t>
            </a:r>
          </a:p>
          <a:p>
            <a:pPr lvl="1"/>
            <a:r>
              <a:rPr lang="en-GB"/>
              <a:t>Analysis</a:t>
            </a:r>
          </a:p>
          <a:p>
            <a:pPr lvl="1"/>
            <a:endParaRPr lang="en-GB"/>
          </a:p>
          <a:p>
            <a:pPr lvl="1"/>
            <a:endParaRPr lang="en-GB"/>
          </a:p>
        </p:txBody>
      </p:sp>
      <p:sp>
        <p:nvSpPr>
          <p:cNvPr id="4" name="Rectangle: Rounded Corners 3">
            <a:extLst>
              <a:ext uri="{FF2B5EF4-FFF2-40B4-BE49-F238E27FC236}">
                <a16:creationId xmlns:a16="http://schemas.microsoft.com/office/drawing/2014/main" id="{B33A1AE9-A606-481E-B336-3FC5DBD8BBF3}"/>
              </a:ext>
            </a:extLst>
          </p:cNvPr>
          <p:cNvSpPr/>
          <p:nvPr/>
        </p:nvSpPr>
        <p:spPr>
          <a:xfrm>
            <a:off x="1686187" y="3724712"/>
            <a:ext cx="2197916" cy="1040235"/>
          </a:xfrm>
          <a:prstGeom prst="roundRect">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ETLs</a:t>
            </a:r>
          </a:p>
        </p:txBody>
      </p:sp>
      <p:sp>
        <p:nvSpPr>
          <p:cNvPr id="5" name="Rectangle: Rounded Corners 4">
            <a:extLst>
              <a:ext uri="{FF2B5EF4-FFF2-40B4-BE49-F238E27FC236}">
                <a16:creationId xmlns:a16="http://schemas.microsoft.com/office/drawing/2014/main" id="{B6039878-A58E-422C-93B7-0085E8AD36B2}"/>
              </a:ext>
            </a:extLst>
          </p:cNvPr>
          <p:cNvSpPr/>
          <p:nvPr/>
        </p:nvSpPr>
        <p:spPr>
          <a:xfrm>
            <a:off x="4363673" y="3724712"/>
            <a:ext cx="2197916" cy="1040235"/>
          </a:xfrm>
          <a:prstGeom prst="roundRect">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Data Warehouse</a:t>
            </a:r>
          </a:p>
        </p:txBody>
      </p:sp>
      <p:sp>
        <p:nvSpPr>
          <p:cNvPr id="6" name="Rectangle: Rounded Corners 5">
            <a:extLst>
              <a:ext uri="{FF2B5EF4-FFF2-40B4-BE49-F238E27FC236}">
                <a16:creationId xmlns:a16="http://schemas.microsoft.com/office/drawing/2014/main" id="{D1C04BCD-56BF-40EB-9790-ECDC8956A508}"/>
              </a:ext>
            </a:extLst>
          </p:cNvPr>
          <p:cNvSpPr/>
          <p:nvPr/>
        </p:nvSpPr>
        <p:spPr>
          <a:xfrm>
            <a:off x="6992764" y="3724711"/>
            <a:ext cx="2197916" cy="1040235"/>
          </a:xfrm>
          <a:prstGeom prst="roundRect">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a:t>Reporting</a:t>
            </a:r>
          </a:p>
          <a:p>
            <a:pPr marL="285750" indent="-285750" algn="ctr">
              <a:buFont typeface="Arial" panose="020B0604020202020204" pitchFamily="34" charset="0"/>
              <a:buChar char="•"/>
            </a:pPr>
            <a:r>
              <a:rPr lang="en-GB"/>
              <a:t>Dashboards</a:t>
            </a:r>
          </a:p>
          <a:p>
            <a:pPr marL="285750" indent="-285750" algn="ctr">
              <a:buFont typeface="Arial" panose="020B0604020202020204" pitchFamily="34" charset="0"/>
              <a:buChar char="•"/>
            </a:pPr>
            <a:r>
              <a:rPr lang="en-GB"/>
              <a:t>KPIs</a:t>
            </a:r>
          </a:p>
        </p:txBody>
      </p:sp>
      <p:sp>
        <p:nvSpPr>
          <p:cNvPr id="7" name="TextBox 6">
            <a:extLst>
              <a:ext uri="{FF2B5EF4-FFF2-40B4-BE49-F238E27FC236}">
                <a16:creationId xmlns:a16="http://schemas.microsoft.com/office/drawing/2014/main" id="{BD14A32E-B698-48BC-83DF-5D9983834A6D}"/>
              </a:ext>
            </a:extLst>
          </p:cNvPr>
          <p:cNvSpPr txBox="1"/>
          <p:nvPr/>
        </p:nvSpPr>
        <p:spPr>
          <a:xfrm>
            <a:off x="1522620" y="4906508"/>
            <a:ext cx="2525050" cy="400110"/>
          </a:xfrm>
          <a:prstGeom prst="rect">
            <a:avLst/>
          </a:prstGeom>
          <a:noFill/>
        </p:spPr>
        <p:txBody>
          <a:bodyPr wrap="none" rtlCol="0">
            <a:spAutoFit/>
          </a:bodyPr>
          <a:lstStyle/>
          <a:p>
            <a:pPr algn="ctr"/>
            <a:r>
              <a:rPr lang="en-GB" sz="1000" i="1"/>
              <a:t>Extracting data from multiple sources,</a:t>
            </a:r>
          </a:p>
          <a:p>
            <a:pPr algn="ctr"/>
            <a:r>
              <a:rPr lang="en-GB" sz="1000" i="1"/>
              <a:t>Cleaning and integrating the data</a:t>
            </a:r>
          </a:p>
        </p:txBody>
      </p:sp>
      <p:sp>
        <p:nvSpPr>
          <p:cNvPr id="8" name="TextBox 7">
            <a:extLst>
              <a:ext uri="{FF2B5EF4-FFF2-40B4-BE49-F238E27FC236}">
                <a16:creationId xmlns:a16="http://schemas.microsoft.com/office/drawing/2014/main" id="{54982A6A-FAF1-4E6D-8EA1-A6768269F000}"/>
              </a:ext>
            </a:extLst>
          </p:cNvPr>
          <p:cNvSpPr txBox="1"/>
          <p:nvPr/>
        </p:nvSpPr>
        <p:spPr>
          <a:xfrm>
            <a:off x="4518306" y="4883729"/>
            <a:ext cx="1888659" cy="246221"/>
          </a:xfrm>
          <a:prstGeom prst="rect">
            <a:avLst/>
          </a:prstGeom>
          <a:noFill/>
        </p:spPr>
        <p:txBody>
          <a:bodyPr wrap="none" rtlCol="0">
            <a:spAutoFit/>
          </a:bodyPr>
          <a:lstStyle/>
          <a:p>
            <a:pPr algn="ctr"/>
            <a:r>
              <a:rPr lang="en-GB" sz="1000" i="1"/>
              <a:t>Data mining, analysis query</a:t>
            </a:r>
          </a:p>
        </p:txBody>
      </p:sp>
      <p:sp>
        <p:nvSpPr>
          <p:cNvPr id="9" name="TextBox 8">
            <a:extLst>
              <a:ext uri="{FF2B5EF4-FFF2-40B4-BE49-F238E27FC236}">
                <a16:creationId xmlns:a16="http://schemas.microsoft.com/office/drawing/2014/main" id="{E3D4230F-0840-4AEF-A01D-1C0879F679E0}"/>
              </a:ext>
            </a:extLst>
          </p:cNvPr>
          <p:cNvSpPr txBox="1"/>
          <p:nvPr/>
        </p:nvSpPr>
        <p:spPr>
          <a:xfrm>
            <a:off x="7374220" y="4871564"/>
            <a:ext cx="1435008" cy="246221"/>
          </a:xfrm>
          <a:prstGeom prst="rect">
            <a:avLst/>
          </a:prstGeom>
          <a:noFill/>
        </p:spPr>
        <p:txBody>
          <a:bodyPr wrap="none" rtlCol="0">
            <a:spAutoFit/>
          </a:bodyPr>
          <a:lstStyle/>
          <a:p>
            <a:pPr algn="ctr"/>
            <a:r>
              <a:rPr lang="en-GB" sz="1000" i="1"/>
              <a:t>Business Intelligence</a:t>
            </a:r>
          </a:p>
        </p:txBody>
      </p:sp>
      <p:cxnSp>
        <p:nvCxnSpPr>
          <p:cNvPr id="11" name="Straight Arrow Connector 10">
            <a:extLst>
              <a:ext uri="{FF2B5EF4-FFF2-40B4-BE49-F238E27FC236}">
                <a16:creationId xmlns:a16="http://schemas.microsoft.com/office/drawing/2014/main" id="{3AC47A62-8423-4AF0-A4AE-2FBD7BB0C202}"/>
              </a:ext>
            </a:extLst>
          </p:cNvPr>
          <p:cNvCxnSpPr>
            <a:stCxn id="4" idx="3"/>
            <a:endCxn id="5" idx="1"/>
          </p:cNvCxnSpPr>
          <p:nvPr/>
        </p:nvCxnSpPr>
        <p:spPr>
          <a:xfrm>
            <a:off x="3884103" y="4244830"/>
            <a:ext cx="479570" cy="0"/>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719440-E339-40E8-90C8-99DBA8ABAF24}"/>
              </a:ext>
            </a:extLst>
          </p:cNvPr>
          <p:cNvCxnSpPr>
            <a:cxnSpLocks/>
            <a:stCxn id="5" idx="3"/>
            <a:endCxn id="6" idx="1"/>
          </p:cNvCxnSpPr>
          <p:nvPr/>
        </p:nvCxnSpPr>
        <p:spPr>
          <a:xfrm flipV="1">
            <a:off x="6561589" y="4244829"/>
            <a:ext cx="431175" cy="1"/>
          </a:xfrm>
          <a:prstGeom prst="straightConnector1">
            <a:avLst/>
          </a:prstGeom>
          <a:ln>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755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9D-1070-4377-B64F-6397DC6C8094}"/>
              </a:ext>
            </a:extLst>
          </p:cNvPr>
          <p:cNvSpPr>
            <a:spLocks noGrp="1"/>
          </p:cNvSpPr>
          <p:nvPr>
            <p:ph type="title"/>
          </p:nvPr>
        </p:nvSpPr>
        <p:spPr/>
        <p:txBody>
          <a:bodyPr/>
          <a:lstStyle/>
          <a:p>
            <a:r>
              <a:rPr lang="en-GB"/>
              <a:t>Azure Memory Metrics</a:t>
            </a:r>
          </a:p>
        </p:txBody>
      </p:sp>
      <p:sp>
        <p:nvSpPr>
          <p:cNvPr id="3" name="Content Placeholder 2">
            <a:extLst>
              <a:ext uri="{FF2B5EF4-FFF2-40B4-BE49-F238E27FC236}">
                <a16:creationId xmlns:a16="http://schemas.microsoft.com/office/drawing/2014/main" id="{C7B70A20-13CA-4286-9ECE-15F9570D71E3}"/>
              </a:ext>
            </a:extLst>
          </p:cNvPr>
          <p:cNvSpPr>
            <a:spLocks noGrp="1"/>
          </p:cNvSpPr>
          <p:nvPr>
            <p:ph idx="1"/>
          </p:nvPr>
        </p:nvSpPr>
        <p:spPr>
          <a:xfrm>
            <a:off x="1461531" y="3674329"/>
            <a:ext cx="8946541" cy="859964"/>
          </a:xfrm>
        </p:spPr>
        <p:txBody>
          <a:bodyPr>
            <a:normAutofit/>
          </a:bodyPr>
          <a:lstStyle/>
          <a:p>
            <a:pPr marL="0" indent="0" algn="ctr">
              <a:buNone/>
            </a:pPr>
            <a:r>
              <a:rPr lang="en-GB" sz="4800"/>
              <a:t>Demo</a:t>
            </a:r>
          </a:p>
        </p:txBody>
      </p:sp>
    </p:spTree>
    <p:extLst>
      <p:ext uri="{BB962C8B-B14F-4D97-AF65-F5344CB8AC3E}">
        <p14:creationId xmlns:p14="http://schemas.microsoft.com/office/powerpoint/2010/main" val="223191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9362849A-570D-49DB-954C-63F144E88A4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1CA42011-E478-428B-9D15-A98E338BF8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0" name="Freeform 7">
            <a:extLst>
              <a:ext uri="{FF2B5EF4-FFF2-40B4-BE49-F238E27FC236}">
                <a16:creationId xmlns:a16="http://schemas.microsoft.com/office/drawing/2014/main" id="{9ED2773C-FE51-4632-BA46-036BDCDA6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6151" name="Freeform: Shape 76">
            <a:extLst>
              <a:ext uri="{FF2B5EF4-FFF2-40B4-BE49-F238E27FC236}">
                <a16:creationId xmlns:a16="http://schemas.microsoft.com/office/drawing/2014/main" id="{E02F9158-C4C2-46A8-BE73-A4F77E139F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146" name="Picture 2" descr="clip_image011">
            <a:extLst>
              <a:ext uri="{FF2B5EF4-FFF2-40B4-BE49-F238E27FC236}">
                <a16:creationId xmlns:a16="http://schemas.microsoft.com/office/drawing/2014/main" id="{B56AAA67-E5AA-4FAA-BB08-A0B57886C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84" y="2709729"/>
            <a:ext cx="5451627" cy="333912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5D6FD3-DC64-4E12-BC09-13F5DE378010}"/>
              </a:ext>
            </a:extLst>
          </p:cNvPr>
          <p:cNvSpPr>
            <a:spLocks noGrp="1"/>
          </p:cNvSpPr>
          <p:nvPr>
            <p:ph type="title"/>
          </p:nvPr>
        </p:nvSpPr>
        <p:spPr>
          <a:xfrm>
            <a:off x="648930" y="629267"/>
            <a:ext cx="9252154" cy="1016654"/>
          </a:xfrm>
        </p:spPr>
        <p:txBody>
          <a:bodyPr>
            <a:normAutofit/>
          </a:bodyPr>
          <a:lstStyle/>
          <a:p>
            <a:r>
              <a:rPr lang="en-GB">
                <a:solidFill>
                  <a:srgbClr val="EBEBEB"/>
                </a:solidFill>
              </a:rPr>
              <a:t>AAS web designer</a:t>
            </a:r>
          </a:p>
        </p:txBody>
      </p:sp>
      <p:sp>
        <p:nvSpPr>
          <p:cNvPr id="3" name="Content Placeholder 2">
            <a:extLst>
              <a:ext uri="{FF2B5EF4-FFF2-40B4-BE49-F238E27FC236}">
                <a16:creationId xmlns:a16="http://schemas.microsoft.com/office/drawing/2014/main" id="{651D94D1-AAA9-4D3B-9D80-B094ECEC4A99}"/>
              </a:ext>
            </a:extLst>
          </p:cNvPr>
          <p:cNvSpPr>
            <a:spLocks noGrp="1"/>
          </p:cNvSpPr>
          <p:nvPr>
            <p:ph idx="1"/>
          </p:nvPr>
        </p:nvSpPr>
        <p:spPr>
          <a:xfrm>
            <a:off x="6421089" y="2548281"/>
            <a:ext cx="5122606" cy="3658689"/>
          </a:xfrm>
        </p:spPr>
        <p:txBody>
          <a:bodyPr>
            <a:normAutofit lnSpcReduction="10000"/>
          </a:bodyPr>
          <a:lstStyle/>
          <a:p>
            <a:pPr>
              <a:lnSpc>
                <a:spcPct val="90000"/>
              </a:lnSpc>
            </a:pPr>
            <a:r>
              <a:rPr lang="en-GB" sz="1700"/>
              <a:t>Released on July 20, 2017</a:t>
            </a:r>
          </a:p>
          <a:p>
            <a:pPr>
              <a:lnSpc>
                <a:spcPct val="90000"/>
              </a:lnSpc>
            </a:pPr>
            <a:r>
              <a:rPr lang="en-GB" sz="1700"/>
              <a:t>New browser-based experience to allow us to create and manage AAS semantic model.</a:t>
            </a:r>
          </a:p>
          <a:p>
            <a:pPr>
              <a:lnSpc>
                <a:spcPct val="90000"/>
              </a:lnSpc>
            </a:pPr>
            <a:r>
              <a:rPr lang="en-GB" sz="1700"/>
              <a:t>SSDT and SSMS still primary tools – this is a new way to make </a:t>
            </a:r>
            <a:r>
              <a:rPr lang="en-GB" sz="1700" b="1"/>
              <a:t>simple</a:t>
            </a:r>
            <a:r>
              <a:rPr lang="en-GB" sz="1700"/>
              <a:t> changes fast and easy.</a:t>
            </a:r>
          </a:p>
          <a:p>
            <a:pPr>
              <a:lnSpc>
                <a:spcPct val="90000"/>
              </a:lnSpc>
            </a:pPr>
            <a:r>
              <a:rPr lang="en-GB" sz="1700"/>
              <a:t>One can also import a pbix file (in-memory models only).</a:t>
            </a:r>
          </a:p>
          <a:p>
            <a:pPr>
              <a:lnSpc>
                <a:spcPct val="90000"/>
              </a:lnSpc>
            </a:pPr>
            <a:r>
              <a:rPr lang="en-GB" sz="1700"/>
              <a:t>Best practice:</a:t>
            </a:r>
          </a:p>
          <a:p>
            <a:pPr lvl="1">
              <a:lnSpc>
                <a:spcPct val="90000"/>
              </a:lnSpc>
            </a:pPr>
            <a:r>
              <a:rPr lang="en-GB" sz="1700"/>
              <a:t>Do changes to development server and propagate changes to production with a tools such as </a:t>
            </a:r>
            <a:r>
              <a:rPr lang="en-GB" sz="1700" b="1"/>
              <a:t>BISM Normlizer</a:t>
            </a:r>
          </a:p>
        </p:txBody>
      </p:sp>
    </p:spTree>
    <p:extLst>
      <p:ext uri="{BB962C8B-B14F-4D97-AF65-F5344CB8AC3E}">
        <p14:creationId xmlns:p14="http://schemas.microsoft.com/office/powerpoint/2010/main" val="173301438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BISM Normaliser</a:t>
            </a:r>
          </a:p>
        </p:txBody>
      </p:sp>
      <p:sp>
        <p:nvSpPr>
          <p:cNvPr id="5" name="Content Placeholder 4">
            <a:extLst>
              <a:ext uri="{FF2B5EF4-FFF2-40B4-BE49-F238E27FC236}">
                <a16:creationId xmlns:a16="http://schemas.microsoft.com/office/drawing/2014/main" id="{601F56E1-7A3D-4613-AFF4-B0C10F0AFC58}"/>
              </a:ext>
            </a:extLst>
          </p:cNvPr>
          <p:cNvSpPr>
            <a:spLocks noGrp="1"/>
          </p:cNvSpPr>
          <p:nvPr>
            <p:ph idx="1"/>
          </p:nvPr>
        </p:nvSpPr>
        <p:spPr>
          <a:xfrm>
            <a:off x="1103312" y="2052918"/>
            <a:ext cx="5512641" cy="4195481"/>
          </a:xfrm>
        </p:spPr>
        <p:txBody>
          <a:bodyPr/>
          <a:lstStyle/>
          <a:p>
            <a:r>
              <a:rPr lang="en-GB" b="1"/>
              <a:t>Database compare</a:t>
            </a:r>
          </a:p>
          <a:p>
            <a:pPr lvl="1"/>
            <a:r>
              <a:rPr lang="en-GB"/>
              <a:t>Compare schemas between models</a:t>
            </a:r>
          </a:p>
          <a:p>
            <a:r>
              <a:rPr lang="en-GB" b="1"/>
              <a:t>Code merging</a:t>
            </a:r>
            <a:endParaRPr lang="en-GB"/>
          </a:p>
          <a:p>
            <a:pPr lvl="1"/>
            <a:r>
              <a:rPr lang="en-GB"/>
              <a:t>Merge branched models. Manage production branches for bug fixes</a:t>
            </a:r>
          </a:p>
          <a:p>
            <a:r>
              <a:rPr lang="en-GB" b="1"/>
              <a:t>Easy deployment</a:t>
            </a:r>
          </a:p>
          <a:p>
            <a:pPr lvl="1"/>
            <a:r>
              <a:rPr lang="en-GB"/>
              <a:t>Deploy bug fixes and partial releases.</a:t>
            </a:r>
          </a:p>
          <a:p>
            <a:r>
              <a:rPr lang="en-GB"/>
              <a:t>Download from VS gallery:</a:t>
            </a:r>
          </a:p>
          <a:p>
            <a:pPr lvl="1"/>
            <a:r>
              <a:rPr lang="en-GB" sz="1400">
                <a:hlinkClick r:id="rId2"/>
              </a:rPr>
              <a:t>https://visualstudiogallery.msdn.microsoft.com/f7ebe632-878c-4640-b035-a143d1dd1cf3</a:t>
            </a:r>
            <a:r>
              <a:rPr lang="en-GB" sz="1400"/>
              <a:t> </a:t>
            </a:r>
          </a:p>
        </p:txBody>
      </p:sp>
      <p:pic>
        <p:nvPicPr>
          <p:cNvPr id="8194" name="Picture 2" descr="BISM Normalizer Comparison">
            <a:extLst>
              <a:ext uri="{FF2B5EF4-FFF2-40B4-BE49-F238E27FC236}">
                <a16:creationId xmlns:a16="http://schemas.microsoft.com/office/drawing/2014/main" id="{13200791-AE33-498F-AB67-AB672726F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065" y="1985683"/>
            <a:ext cx="5199278" cy="368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5">
                                            <p:txEl>
                                              <p:pRg st="6" end="6"/>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p:cTn id="4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7AE8-88AE-42A5-8003-BA3CE0B5725A}"/>
              </a:ext>
            </a:extLst>
          </p:cNvPr>
          <p:cNvSpPr>
            <a:spLocks noGrp="1"/>
          </p:cNvSpPr>
          <p:nvPr>
            <p:ph type="title"/>
          </p:nvPr>
        </p:nvSpPr>
        <p:spPr/>
        <p:txBody>
          <a:bodyPr/>
          <a:lstStyle/>
          <a:p>
            <a:r>
              <a:rPr lang="en-GB"/>
              <a:t>BISM Normaliser</a:t>
            </a:r>
          </a:p>
        </p:txBody>
      </p:sp>
      <p:sp>
        <p:nvSpPr>
          <p:cNvPr id="9" name="Content Placeholder 2">
            <a:extLst>
              <a:ext uri="{FF2B5EF4-FFF2-40B4-BE49-F238E27FC236}">
                <a16:creationId xmlns:a16="http://schemas.microsoft.com/office/drawing/2014/main" id="{B669C383-E9AE-4797-B64B-8AABB2DAC3E3}"/>
              </a:ext>
            </a:extLst>
          </p:cNvPr>
          <p:cNvSpPr txBox="1">
            <a:spLocks/>
          </p:cNvSpPr>
          <p:nvPr/>
        </p:nvSpPr>
        <p:spPr>
          <a:xfrm>
            <a:off x="1104293" y="1823908"/>
            <a:ext cx="8946541" cy="22949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GB"/>
          </a:p>
          <a:p>
            <a:pPr marL="0" indent="0">
              <a:buFont typeface="Wingdings 3" charset="2"/>
              <a:buNone/>
            </a:pPr>
            <a:endParaRPr lang="en-GB"/>
          </a:p>
          <a:p>
            <a:pPr marL="0" indent="0" algn="ctr">
              <a:buFont typeface="Wingdings 3" charset="2"/>
              <a:buNone/>
            </a:pPr>
            <a:r>
              <a:rPr lang="en-GB" sz="6600"/>
              <a:t>Demo</a:t>
            </a:r>
          </a:p>
        </p:txBody>
      </p:sp>
    </p:spTree>
    <p:extLst>
      <p:ext uri="{BB962C8B-B14F-4D97-AF65-F5344CB8AC3E}">
        <p14:creationId xmlns:p14="http://schemas.microsoft.com/office/powerpoint/2010/main" val="2616662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How to use?</a:t>
            </a:r>
          </a:p>
        </p:txBody>
      </p:sp>
      <p:pic>
        <p:nvPicPr>
          <p:cNvPr id="9218" name="Picture 2" descr="http://bism-normalizer.com/Images/ToolsMenu.jpg">
            <a:extLst>
              <a:ext uri="{FF2B5EF4-FFF2-40B4-BE49-F238E27FC236}">
                <a16:creationId xmlns:a16="http://schemas.microsoft.com/office/drawing/2014/main" id="{E3E8A94C-D40A-4DB0-813D-8EBED74D7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40" y="1853248"/>
            <a:ext cx="83439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ism-normalizer.com/Images/CompareButton.jpg">
            <a:extLst>
              <a:ext uri="{FF2B5EF4-FFF2-40B4-BE49-F238E27FC236}">
                <a16:creationId xmlns:a16="http://schemas.microsoft.com/office/drawing/2014/main" id="{FFB2FF45-5F69-43E3-8CEA-A29937A58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410" y="4063701"/>
            <a:ext cx="8343900" cy="17895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88A02A-F2B5-4E30-8CBC-CBB14E5C2E87}"/>
              </a:ext>
            </a:extLst>
          </p:cNvPr>
          <p:cNvSpPr txBox="1"/>
          <p:nvPr/>
        </p:nvSpPr>
        <p:spPr>
          <a:xfrm>
            <a:off x="8885815" y="1753496"/>
            <a:ext cx="2549563" cy="646331"/>
          </a:xfrm>
          <a:prstGeom prst="rect">
            <a:avLst/>
          </a:prstGeom>
          <a:noFill/>
        </p:spPr>
        <p:txBody>
          <a:bodyPr wrap="square" rtlCol="0">
            <a:spAutoFit/>
          </a:bodyPr>
          <a:lstStyle/>
          <a:p>
            <a:r>
              <a:rPr lang="en-GB"/>
              <a:t>Click on New Tabular Model Comparison</a:t>
            </a:r>
          </a:p>
        </p:txBody>
      </p:sp>
      <p:sp>
        <p:nvSpPr>
          <p:cNvPr id="11" name="TextBox 10">
            <a:extLst>
              <a:ext uri="{FF2B5EF4-FFF2-40B4-BE49-F238E27FC236}">
                <a16:creationId xmlns:a16="http://schemas.microsoft.com/office/drawing/2014/main" id="{18E20EEF-D79F-478E-A6A6-6FB461D3A75E}"/>
              </a:ext>
            </a:extLst>
          </p:cNvPr>
          <p:cNvSpPr txBox="1"/>
          <p:nvPr/>
        </p:nvSpPr>
        <p:spPr>
          <a:xfrm>
            <a:off x="359240" y="4225328"/>
            <a:ext cx="2224612" cy="369332"/>
          </a:xfrm>
          <a:prstGeom prst="rect">
            <a:avLst/>
          </a:prstGeom>
          <a:noFill/>
        </p:spPr>
        <p:txBody>
          <a:bodyPr wrap="square" rtlCol="0">
            <a:spAutoFit/>
          </a:bodyPr>
          <a:lstStyle/>
          <a:p>
            <a:r>
              <a:rPr lang="en-GB"/>
              <a:t>Click Compare</a:t>
            </a:r>
          </a:p>
        </p:txBody>
      </p:sp>
    </p:spTree>
    <p:extLst>
      <p:ext uri="{BB962C8B-B14F-4D97-AF65-F5344CB8AC3E}">
        <p14:creationId xmlns:p14="http://schemas.microsoft.com/office/powerpoint/2010/main" val="205069822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How to use?</a:t>
            </a:r>
          </a:p>
        </p:txBody>
      </p:sp>
      <p:pic>
        <p:nvPicPr>
          <p:cNvPr id="6" name="Picture 6" descr="http://bism-normalizer.com/Images/ConnectionsDialog.jpg">
            <a:extLst>
              <a:ext uri="{FF2B5EF4-FFF2-40B4-BE49-F238E27FC236}">
                <a16:creationId xmlns:a16="http://schemas.microsoft.com/office/drawing/2014/main" id="{C53D86B1-D344-4965-BF4A-3E005E37C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99" y="1434800"/>
            <a:ext cx="62198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bism-normalizer.com/Images/Differences.JPG">
            <a:extLst>
              <a:ext uri="{FF2B5EF4-FFF2-40B4-BE49-F238E27FC236}">
                <a16:creationId xmlns:a16="http://schemas.microsoft.com/office/drawing/2014/main" id="{6FD8678E-4D95-4AD4-81FC-3F516508B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365" y="3800321"/>
            <a:ext cx="6471510" cy="26805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F5080C-2465-4319-A27A-1A94ADBF9AED}"/>
              </a:ext>
            </a:extLst>
          </p:cNvPr>
          <p:cNvSpPr txBox="1"/>
          <p:nvPr/>
        </p:nvSpPr>
        <p:spPr>
          <a:xfrm>
            <a:off x="7247347" y="1530082"/>
            <a:ext cx="4553792" cy="369332"/>
          </a:xfrm>
          <a:prstGeom prst="rect">
            <a:avLst/>
          </a:prstGeom>
          <a:noFill/>
        </p:spPr>
        <p:txBody>
          <a:bodyPr wrap="square" rtlCol="0">
            <a:spAutoFit/>
          </a:bodyPr>
          <a:lstStyle/>
          <a:p>
            <a:r>
              <a:rPr lang="en-GB"/>
              <a:t>Compare to target project/database</a:t>
            </a:r>
          </a:p>
        </p:txBody>
      </p:sp>
    </p:spTree>
    <p:extLst>
      <p:ext uri="{BB962C8B-B14F-4D97-AF65-F5344CB8AC3E}">
        <p14:creationId xmlns:p14="http://schemas.microsoft.com/office/powerpoint/2010/main" val="1685208246"/>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How to use?</a:t>
            </a:r>
          </a:p>
        </p:txBody>
      </p:sp>
      <p:pic>
        <p:nvPicPr>
          <p:cNvPr id="10242" name="Picture 2" descr="http://bism-normalizer.com/Images/HideSkipObjects.jpg">
            <a:extLst>
              <a:ext uri="{FF2B5EF4-FFF2-40B4-BE49-F238E27FC236}">
                <a16:creationId xmlns:a16="http://schemas.microsoft.com/office/drawing/2014/main" id="{3E131171-5FC2-4C33-BEB3-53BEE8DE7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351429"/>
            <a:ext cx="6092134" cy="2244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CE39E-C118-4AB7-8A00-EEF02D2773B0}"/>
              </a:ext>
            </a:extLst>
          </p:cNvPr>
          <p:cNvSpPr txBox="1"/>
          <p:nvPr/>
        </p:nvSpPr>
        <p:spPr>
          <a:xfrm>
            <a:off x="7164593" y="1753496"/>
            <a:ext cx="4270786" cy="646331"/>
          </a:xfrm>
          <a:prstGeom prst="rect">
            <a:avLst/>
          </a:prstGeom>
          <a:noFill/>
        </p:spPr>
        <p:txBody>
          <a:bodyPr wrap="square" rtlCol="0">
            <a:spAutoFit/>
          </a:bodyPr>
          <a:lstStyle/>
          <a:p>
            <a:r>
              <a:rPr lang="en-GB"/>
              <a:t>Hide skip objects to focus on differences</a:t>
            </a:r>
          </a:p>
        </p:txBody>
      </p:sp>
      <p:pic>
        <p:nvPicPr>
          <p:cNvPr id="10244" name="Picture 4" descr="http://bism-normalizer.com/Images/SkipObjects.jpg">
            <a:extLst>
              <a:ext uri="{FF2B5EF4-FFF2-40B4-BE49-F238E27FC236}">
                <a16:creationId xmlns:a16="http://schemas.microsoft.com/office/drawing/2014/main" id="{867AF4B4-ADA3-4022-BAAA-5E333540F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0" y="3700605"/>
            <a:ext cx="5017098" cy="28180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83D7D9-173A-4394-ABD5-59077193CD7B}"/>
              </a:ext>
            </a:extLst>
          </p:cNvPr>
          <p:cNvSpPr txBox="1"/>
          <p:nvPr/>
        </p:nvSpPr>
        <p:spPr>
          <a:xfrm>
            <a:off x="873163" y="4294093"/>
            <a:ext cx="4753086" cy="1477328"/>
          </a:xfrm>
          <a:prstGeom prst="rect">
            <a:avLst/>
          </a:prstGeom>
          <a:noFill/>
        </p:spPr>
        <p:txBody>
          <a:bodyPr wrap="square" rtlCol="0">
            <a:spAutoFit/>
          </a:bodyPr>
          <a:lstStyle/>
          <a:p>
            <a:pPr marL="285750" indent="-285750">
              <a:buFont typeface="Arial" panose="020B0604020202020204" pitchFamily="34" charset="0"/>
              <a:buChar char="•"/>
            </a:pPr>
            <a:r>
              <a:rPr lang="en-GB"/>
              <a:t>Actions available are Create, Update and Delete.</a:t>
            </a:r>
          </a:p>
          <a:p>
            <a:pPr marL="285750" indent="-285750">
              <a:buFont typeface="Arial" panose="020B0604020202020204" pitchFamily="34" charset="0"/>
              <a:buChar char="•"/>
            </a:pPr>
            <a:r>
              <a:rPr lang="en-GB"/>
              <a:t>Select options using the dropdowns in Action column</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76742365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How to use?</a:t>
            </a:r>
          </a:p>
        </p:txBody>
      </p:sp>
      <p:sp>
        <p:nvSpPr>
          <p:cNvPr id="3" name="TextBox 2">
            <a:extLst>
              <a:ext uri="{FF2B5EF4-FFF2-40B4-BE49-F238E27FC236}">
                <a16:creationId xmlns:a16="http://schemas.microsoft.com/office/drawing/2014/main" id="{A67CE39E-C118-4AB7-8A00-EEF02D2773B0}"/>
              </a:ext>
            </a:extLst>
          </p:cNvPr>
          <p:cNvSpPr txBox="1"/>
          <p:nvPr/>
        </p:nvSpPr>
        <p:spPr>
          <a:xfrm>
            <a:off x="247426" y="4513226"/>
            <a:ext cx="3205779" cy="923330"/>
          </a:xfrm>
          <a:prstGeom prst="rect">
            <a:avLst/>
          </a:prstGeom>
          <a:noFill/>
        </p:spPr>
        <p:txBody>
          <a:bodyPr wrap="square" rtlCol="0">
            <a:spAutoFit/>
          </a:bodyPr>
          <a:lstStyle/>
          <a:p>
            <a:r>
              <a:rPr lang="en-GB"/>
              <a:t>Check any warning in the BISM Normaliser Warning List.</a:t>
            </a:r>
          </a:p>
        </p:txBody>
      </p:sp>
      <p:pic>
        <p:nvPicPr>
          <p:cNvPr id="12290" name="Picture 2" descr="http://bism-normalizer.com/Images/ValidateSelection.jpg">
            <a:extLst>
              <a:ext uri="{FF2B5EF4-FFF2-40B4-BE49-F238E27FC236}">
                <a16:creationId xmlns:a16="http://schemas.microsoft.com/office/drawing/2014/main" id="{A9C3D315-AA76-4DBB-BC2A-54222B3DA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21" y="1521143"/>
            <a:ext cx="6619877" cy="192365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bism-normalizer.com/Images/Warnings.JPG">
            <a:extLst>
              <a:ext uri="{FF2B5EF4-FFF2-40B4-BE49-F238E27FC236}">
                <a16:creationId xmlns:a16="http://schemas.microsoft.com/office/drawing/2014/main" id="{CA818791-BA68-4A91-B709-C2547AC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032" y="4249919"/>
            <a:ext cx="8181975" cy="1819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B9BC66D-F3FE-46B4-80C0-49C9067D9863}"/>
              </a:ext>
            </a:extLst>
          </p:cNvPr>
          <p:cNvSpPr txBox="1"/>
          <p:nvPr/>
        </p:nvSpPr>
        <p:spPr>
          <a:xfrm>
            <a:off x="7462221" y="1530082"/>
            <a:ext cx="4270786" cy="369332"/>
          </a:xfrm>
          <a:prstGeom prst="rect">
            <a:avLst/>
          </a:prstGeom>
          <a:noFill/>
        </p:spPr>
        <p:txBody>
          <a:bodyPr wrap="square" rtlCol="0">
            <a:spAutoFit/>
          </a:bodyPr>
          <a:lstStyle/>
          <a:p>
            <a:r>
              <a:rPr lang="en-GB"/>
              <a:t>Click Validate Selection</a:t>
            </a:r>
          </a:p>
        </p:txBody>
      </p:sp>
    </p:spTree>
    <p:extLst>
      <p:ext uri="{BB962C8B-B14F-4D97-AF65-F5344CB8AC3E}">
        <p14:creationId xmlns:p14="http://schemas.microsoft.com/office/powerpoint/2010/main" val="3836486597"/>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5F3F-8D89-4DA7-B1C9-7C53019983EB}"/>
              </a:ext>
            </a:extLst>
          </p:cNvPr>
          <p:cNvSpPr>
            <a:spLocks noGrp="1"/>
          </p:cNvSpPr>
          <p:nvPr>
            <p:ph type="title"/>
          </p:nvPr>
        </p:nvSpPr>
        <p:spPr/>
        <p:txBody>
          <a:bodyPr/>
          <a:lstStyle/>
          <a:p>
            <a:r>
              <a:rPr lang="en-GB"/>
              <a:t>How to use?</a:t>
            </a:r>
          </a:p>
        </p:txBody>
      </p:sp>
      <p:sp>
        <p:nvSpPr>
          <p:cNvPr id="3" name="TextBox 2">
            <a:extLst>
              <a:ext uri="{FF2B5EF4-FFF2-40B4-BE49-F238E27FC236}">
                <a16:creationId xmlns:a16="http://schemas.microsoft.com/office/drawing/2014/main" id="{A67CE39E-C118-4AB7-8A00-EEF02D2773B0}"/>
              </a:ext>
            </a:extLst>
          </p:cNvPr>
          <p:cNvSpPr txBox="1"/>
          <p:nvPr/>
        </p:nvSpPr>
        <p:spPr>
          <a:xfrm>
            <a:off x="646111" y="4348304"/>
            <a:ext cx="5400339" cy="646331"/>
          </a:xfrm>
          <a:prstGeom prst="rect">
            <a:avLst/>
          </a:prstGeom>
          <a:noFill/>
        </p:spPr>
        <p:txBody>
          <a:bodyPr wrap="square" rtlCol="0">
            <a:spAutoFit/>
          </a:bodyPr>
          <a:lstStyle/>
          <a:p>
            <a:r>
              <a:rPr lang="en-GB"/>
              <a:t>Comparison options can be set in the Options dialog.</a:t>
            </a:r>
          </a:p>
        </p:txBody>
      </p:sp>
      <p:sp>
        <p:nvSpPr>
          <p:cNvPr id="10" name="TextBox 9">
            <a:extLst>
              <a:ext uri="{FF2B5EF4-FFF2-40B4-BE49-F238E27FC236}">
                <a16:creationId xmlns:a16="http://schemas.microsoft.com/office/drawing/2014/main" id="{EB9BC66D-F3FE-46B4-80C0-49C9067D9863}"/>
              </a:ext>
            </a:extLst>
          </p:cNvPr>
          <p:cNvSpPr txBox="1"/>
          <p:nvPr/>
        </p:nvSpPr>
        <p:spPr>
          <a:xfrm>
            <a:off x="8750653" y="1668582"/>
            <a:ext cx="3254881" cy="646331"/>
          </a:xfrm>
          <a:prstGeom prst="rect">
            <a:avLst/>
          </a:prstGeom>
          <a:noFill/>
        </p:spPr>
        <p:txBody>
          <a:bodyPr wrap="square" rtlCol="0">
            <a:spAutoFit/>
          </a:bodyPr>
          <a:lstStyle/>
          <a:p>
            <a:r>
              <a:rPr lang="en-GB"/>
              <a:t>Update the target or script changes.</a:t>
            </a:r>
          </a:p>
        </p:txBody>
      </p:sp>
      <p:pic>
        <p:nvPicPr>
          <p:cNvPr id="13316" name="Picture 4" descr="http://bism-normalizer.com/Images/Update.jpg">
            <a:extLst>
              <a:ext uri="{FF2B5EF4-FFF2-40B4-BE49-F238E27FC236}">
                <a16:creationId xmlns:a16="http://schemas.microsoft.com/office/drawing/2014/main" id="{4A99D978-4B44-4125-B7C9-DC2CF6292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530082"/>
            <a:ext cx="7734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bism-normalizer.com/Images/Options.jpg">
            <a:extLst>
              <a:ext uri="{FF2B5EF4-FFF2-40B4-BE49-F238E27FC236}">
                <a16:creationId xmlns:a16="http://schemas.microsoft.com/office/drawing/2014/main" id="{C10B79C5-7141-4B52-8A8C-BE79DE6F6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009" y="3456735"/>
            <a:ext cx="5683008" cy="293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52574"/>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0BBB-E985-4F4C-9F75-A4BF7AEBD65B}"/>
              </a:ext>
            </a:extLst>
          </p:cNvPr>
          <p:cNvSpPr>
            <a:spLocks noGrp="1"/>
          </p:cNvSpPr>
          <p:nvPr>
            <p:ph type="title"/>
          </p:nvPr>
        </p:nvSpPr>
        <p:spPr/>
        <p:txBody>
          <a:bodyPr/>
          <a:lstStyle/>
          <a:p>
            <a:r>
              <a:rPr lang="en-GB"/>
              <a:t>Table of contents</a:t>
            </a:r>
          </a:p>
        </p:txBody>
      </p:sp>
      <p:sp>
        <p:nvSpPr>
          <p:cNvPr id="3" name="Content Placeholder 2">
            <a:extLst>
              <a:ext uri="{FF2B5EF4-FFF2-40B4-BE49-F238E27FC236}">
                <a16:creationId xmlns:a16="http://schemas.microsoft.com/office/drawing/2014/main" id="{3FFD2675-26FA-42EC-87B7-063F05FCB8F2}"/>
              </a:ext>
            </a:extLst>
          </p:cNvPr>
          <p:cNvSpPr>
            <a:spLocks noGrp="1"/>
          </p:cNvSpPr>
          <p:nvPr>
            <p:ph idx="1"/>
          </p:nvPr>
        </p:nvSpPr>
        <p:spPr/>
        <p:txBody>
          <a:bodyPr/>
          <a:lstStyle/>
          <a:p>
            <a:endParaRPr lang="en-GB"/>
          </a:p>
          <a:p>
            <a:r>
              <a:rPr lang="en-GB"/>
              <a:t>BI Process</a:t>
            </a:r>
          </a:p>
          <a:p>
            <a:r>
              <a:rPr lang="en-GB"/>
              <a:t>Azure Analysis Services, Azure function to automate processing</a:t>
            </a:r>
          </a:p>
          <a:p>
            <a:r>
              <a:rPr lang="en-GB" b="1">
                <a:solidFill>
                  <a:srgbClr val="FFC000"/>
                </a:solidFill>
              </a:rPr>
              <a:t>Data Analytics Expressions (</a:t>
            </a:r>
            <a:r>
              <a:rPr lang="en-GB" b="1" err="1">
                <a:solidFill>
                  <a:srgbClr val="FFC000"/>
                </a:solidFill>
              </a:rPr>
              <a:t>a.k.a</a:t>
            </a:r>
            <a:r>
              <a:rPr lang="en-GB" b="1">
                <a:solidFill>
                  <a:srgbClr val="FFC000"/>
                </a:solidFill>
              </a:rPr>
              <a:t> DAX)</a:t>
            </a:r>
          </a:p>
          <a:p>
            <a:r>
              <a:rPr lang="en-GB"/>
              <a:t>PowerBI</a:t>
            </a:r>
          </a:p>
          <a:p>
            <a:r>
              <a:rPr lang="en-GB"/>
              <a:t>Summary – quick takes</a:t>
            </a:r>
          </a:p>
          <a:p>
            <a:r>
              <a:rPr lang="en-GB"/>
              <a:t>Q&amp;A</a:t>
            </a:r>
          </a:p>
        </p:txBody>
      </p:sp>
    </p:spTree>
    <p:extLst>
      <p:ext uri="{BB962C8B-B14F-4D97-AF65-F5344CB8AC3E}">
        <p14:creationId xmlns:p14="http://schemas.microsoft.com/office/powerpoint/2010/main" val="25263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A5BD-0007-49A4-B668-3E8BDD430489}"/>
              </a:ext>
            </a:extLst>
          </p:cNvPr>
          <p:cNvSpPr>
            <a:spLocks noGrp="1"/>
          </p:cNvSpPr>
          <p:nvPr>
            <p:ph type="title"/>
          </p:nvPr>
        </p:nvSpPr>
        <p:spPr/>
        <p:txBody>
          <a:bodyPr/>
          <a:lstStyle/>
          <a:p>
            <a:r>
              <a:rPr lang="en-GB"/>
              <a:t>Online transaction data	</a:t>
            </a:r>
          </a:p>
        </p:txBody>
      </p:sp>
      <p:sp>
        <p:nvSpPr>
          <p:cNvPr id="3" name="Content Placeholder 2">
            <a:extLst>
              <a:ext uri="{FF2B5EF4-FFF2-40B4-BE49-F238E27FC236}">
                <a16:creationId xmlns:a16="http://schemas.microsoft.com/office/drawing/2014/main" id="{A6F6E626-A4BC-4DCF-A544-8B93493AB957}"/>
              </a:ext>
            </a:extLst>
          </p:cNvPr>
          <p:cNvSpPr>
            <a:spLocks noGrp="1"/>
          </p:cNvSpPr>
          <p:nvPr>
            <p:ph idx="1"/>
          </p:nvPr>
        </p:nvSpPr>
        <p:spPr/>
        <p:txBody>
          <a:bodyPr/>
          <a:lstStyle/>
          <a:p>
            <a:r>
              <a:rPr lang="en-GB"/>
              <a:t>Data from multiple sources is extracted, cleaned and processed to </a:t>
            </a:r>
            <a:r>
              <a:rPr lang="en-GB" b="1"/>
              <a:t>eliminate data redundancy </a:t>
            </a:r>
            <a:r>
              <a:rPr lang="en-GB"/>
              <a:t>and </a:t>
            </a:r>
            <a:r>
              <a:rPr lang="en-GB" b="1"/>
              <a:t>optimised</a:t>
            </a:r>
            <a:r>
              <a:rPr lang="en-GB"/>
              <a:t> to be stored in a data warehouse. </a:t>
            </a:r>
          </a:p>
          <a:p>
            <a:r>
              <a:rPr lang="en-GB"/>
              <a:t>Main aim of creating a data warehouse:</a:t>
            </a:r>
          </a:p>
          <a:p>
            <a:pPr lvl="1"/>
            <a:r>
              <a:rPr lang="en-GB"/>
              <a:t>Unstructured data -&gt; </a:t>
            </a:r>
            <a:r>
              <a:rPr lang="en-GB" b="1"/>
              <a:t>to one structured </a:t>
            </a:r>
            <a:r>
              <a:rPr lang="en-GB"/>
              <a:t>common data storage.</a:t>
            </a:r>
          </a:p>
          <a:p>
            <a:r>
              <a:rPr lang="en-GB"/>
              <a:t>Data marts:</a:t>
            </a:r>
          </a:p>
          <a:p>
            <a:pPr lvl="1"/>
            <a:r>
              <a:rPr lang="en-GB"/>
              <a:t>Sometimes it is difficult to process complex analytical queries</a:t>
            </a:r>
          </a:p>
          <a:p>
            <a:pPr lvl="1"/>
            <a:r>
              <a:rPr lang="en-GB"/>
              <a:t>To solve this a warehouse can be broken down into smaller physical units – data marts.</a:t>
            </a:r>
          </a:p>
          <a:p>
            <a:endParaRPr lang="en-GB"/>
          </a:p>
        </p:txBody>
      </p:sp>
    </p:spTree>
    <p:extLst>
      <p:ext uri="{BB962C8B-B14F-4D97-AF65-F5344CB8AC3E}">
        <p14:creationId xmlns:p14="http://schemas.microsoft.com/office/powerpoint/2010/main" val="26403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0F4B-1BA1-4C39-BAE0-E7146D501457}"/>
              </a:ext>
            </a:extLst>
          </p:cNvPr>
          <p:cNvSpPr>
            <a:spLocks noGrp="1"/>
          </p:cNvSpPr>
          <p:nvPr>
            <p:ph type="title"/>
          </p:nvPr>
        </p:nvSpPr>
        <p:spPr/>
        <p:txBody>
          <a:bodyPr/>
          <a:lstStyle/>
          <a:p>
            <a:r>
              <a:rPr lang="en-GB"/>
              <a:t>The DAX Language</a:t>
            </a:r>
          </a:p>
        </p:txBody>
      </p:sp>
      <p:pic>
        <p:nvPicPr>
          <p:cNvPr id="7170" name="Picture 2" descr="BI Semantic Model: The Analysis Services 2012 Foundation  From Personal to Corporate BI                                   ...">
            <a:extLst>
              <a:ext uri="{FF2B5EF4-FFF2-40B4-BE49-F238E27FC236}">
                <a16:creationId xmlns:a16="http://schemas.microsoft.com/office/drawing/2014/main" id="{B6314EE9-BE14-4452-B5B5-17570663A3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8574" y="1944483"/>
            <a:ext cx="7459132" cy="4195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EFF5B2-4EC6-4E67-8694-84C2E79FBD54}"/>
              </a:ext>
            </a:extLst>
          </p:cNvPr>
          <p:cNvSpPr txBox="1"/>
          <p:nvPr/>
        </p:nvSpPr>
        <p:spPr>
          <a:xfrm>
            <a:off x="521110" y="1853248"/>
            <a:ext cx="3510116" cy="3693319"/>
          </a:xfrm>
          <a:prstGeom prst="rect">
            <a:avLst/>
          </a:prstGeom>
          <a:noFill/>
        </p:spPr>
        <p:txBody>
          <a:bodyPr wrap="square" rtlCol="0">
            <a:spAutoFit/>
          </a:bodyPr>
          <a:lstStyle/>
          <a:p>
            <a:pPr marL="285750" indent="-285750">
              <a:buFont typeface="Arial" panose="020B0604020202020204" pitchFamily="34" charset="0"/>
              <a:buChar char="•"/>
            </a:pPr>
            <a:r>
              <a:rPr lang="en-GB"/>
              <a:t>DAX is not Excel</a:t>
            </a:r>
          </a:p>
          <a:p>
            <a:pPr marL="285750" indent="-285750">
              <a:buFont typeface="Arial" panose="020B0604020202020204" pitchFamily="34" charset="0"/>
              <a:buChar char="•"/>
            </a:pPr>
            <a:r>
              <a:rPr lang="en-GB"/>
              <a:t>DAX is not SQL</a:t>
            </a:r>
          </a:p>
          <a:p>
            <a:pPr marL="285750" indent="-285750">
              <a:buFont typeface="Arial" panose="020B0604020202020204" pitchFamily="34" charset="0"/>
              <a:buChar char="•"/>
            </a:pPr>
            <a:r>
              <a:rPr lang="en-GB"/>
              <a:t>DAX is not MDX</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DAX is painful if we don’t get this.</a:t>
            </a:r>
          </a:p>
          <a:p>
            <a:pPr marL="285750" indent="-285750">
              <a:buFont typeface="Arial" panose="020B0604020202020204" pitchFamily="34" charset="0"/>
              <a:buChar char="•"/>
            </a:pPr>
            <a:r>
              <a:rPr lang="en-GB"/>
              <a:t>The concepts are harder than the syntax.</a:t>
            </a:r>
          </a:p>
          <a:p>
            <a:pPr marL="285750" indent="-285750">
              <a:buFont typeface="Arial" panose="020B0604020202020204" pitchFamily="34" charset="0"/>
              <a:buChar char="•"/>
            </a:pPr>
            <a:r>
              <a:rPr lang="en-GB"/>
              <a:t>Once you grasp the concept the syntax should be easy.</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1450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7DEC-8EC1-48E6-8F8C-1D1884D76623}"/>
              </a:ext>
            </a:extLst>
          </p:cNvPr>
          <p:cNvSpPr>
            <a:spLocks noGrp="1"/>
          </p:cNvSpPr>
          <p:nvPr>
            <p:ph type="title"/>
          </p:nvPr>
        </p:nvSpPr>
        <p:spPr/>
        <p:txBody>
          <a:bodyPr/>
          <a:lstStyle/>
          <a:p>
            <a:r>
              <a:rPr lang="en-GB"/>
              <a:t>4 important concepts</a:t>
            </a:r>
          </a:p>
        </p:txBody>
      </p:sp>
      <p:sp>
        <p:nvSpPr>
          <p:cNvPr id="4" name="Rectangle 3">
            <a:extLst>
              <a:ext uri="{FF2B5EF4-FFF2-40B4-BE49-F238E27FC236}">
                <a16:creationId xmlns:a16="http://schemas.microsoft.com/office/drawing/2014/main" id="{4B820C6B-16D9-4091-B4A4-1A94B2796744}"/>
              </a:ext>
            </a:extLst>
          </p:cNvPr>
          <p:cNvSpPr/>
          <p:nvPr/>
        </p:nvSpPr>
        <p:spPr>
          <a:xfrm>
            <a:off x="2257524" y="2007759"/>
            <a:ext cx="3313568" cy="1448554"/>
          </a:xfrm>
          <a:prstGeom prst="rect">
            <a:avLst/>
          </a:prstGeom>
          <a:solidFill>
            <a:schemeClr val="bg2">
              <a:lumMod val="50000"/>
            </a:schemeClr>
          </a:solidFill>
          <a:ln>
            <a:solidFill>
              <a:schemeClr val="bg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Calculated   Columns</a:t>
            </a:r>
          </a:p>
        </p:txBody>
      </p:sp>
      <p:sp>
        <p:nvSpPr>
          <p:cNvPr id="5" name="Rectangle 4">
            <a:extLst>
              <a:ext uri="{FF2B5EF4-FFF2-40B4-BE49-F238E27FC236}">
                <a16:creationId xmlns:a16="http://schemas.microsoft.com/office/drawing/2014/main" id="{103BA666-92AD-47B4-B276-36F9EB24AC14}"/>
              </a:ext>
            </a:extLst>
          </p:cNvPr>
          <p:cNvSpPr/>
          <p:nvPr/>
        </p:nvSpPr>
        <p:spPr>
          <a:xfrm>
            <a:off x="5904562" y="2007759"/>
            <a:ext cx="3313568" cy="1448554"/>
          </a:xfrm>
          <a:prstGeom prst="rect">
            <a:avLst/>
          </a:prstGeom>
          <a:solidFill>
            <a:schemeClr val="bg2"/>
          </a:solidFill>
          <a:ln>
            <a:solidFill>
              <a:schemeClr val="bg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Calculated Measures</a:t>
            </a:r>
          </a:p>
        </p:txBody>
      </p:sp>
      <p:sp>
        <p:nvSpPr>
          <p:cNvPr id="6" name="Rectangle 5">
            <a:extLst>
              <a:ext uri="{FF2B5EF4-FFF2-40B4-BE49-F238E27FC236}">
                <a16:creationId xmlns:a16="http://schemas.microsoft.com/office/drawing/2014/main" id="{3C74DABD-1D10-4A0A-97EA-85F10C9B592D}"/>
              </a:ext>
            </a:extLst>
          </p:cNvPr>
          <p:cNvSpPr/>
          <p:nvPr/>
        </p:nvSpPr>
        <p:spPr>
          <a:xfrm>
            <a:off x="2257524" y="3610824"/>
            <a:ext cx="3313568" cy="1448554"/>
          </a:xfrm>
          <a:prstGeom prst="rect">
            <a:avLst/>
          </a:prstGeom>
          <a:solidFill>
            <a:schemeClr val="bg2">
              <a:lumMod val="50000"/>
            </a:schemeClr>
          </a:solidFill>
          <a:ln>
            <a:solidFill>
              <a:schemeClr val="bg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Row </a:t>
            </a:r>
          </a:p>
          <a:p>
            <a:pPr algn="ctr"/>
            <a:r>
              <a:rPr lang="en-GB" sz="2400"/>
              <a:t>Context</a:t>
            </a:r>
          </a:p>
        </p:txBody>
      </p:sp>
      <p:sp>
        <p:nvSpPr>
          <p:cNvPr id="7" name="Rectangle 6">
            <a:extLst>
              <a:ext uri="{FF2B5EF4-FFF2-40B4-BE49-F238E27FC236}">
                <a16:creationId xmlns:a16="http://schemas.microsoft.com/office/drawing/2014/main" id="{02408EBF-8F72-4F22-9CF9-EF2345FB2366}"/>
              </a:ext>
            </a:extLst>
          </p:cNvPr>
          <p:cNvSpPr/>
          <p:nvPr/>
        </p:nvSpPr>
        <p:spPr>
          <a:xfrm>
            <a:off x="5904562" y="3610824"/>
            <a:ext cx="3313568" cy="1448554"/>
          </a:xfrm>
          <a:prstGeom prst="rect">
            <a:avLst/>
          </a:prstGeom>
          <a:solidFill>
            <a:schemeClr val="bg2"/>
          </a:solidFill>
          <a:ln>
            <a:solidFill>
              <a:schemeClr val="bg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Filter </a:t>
            </a:r>
          </a:p>
          <a:p>
            <a:pPr algn="ctr"/>
            <a:r>
              <a:rPr lang="en-GB" sz="2400"/>
              <a:t>Context</a:t>
            </a:r>
          </a:p>
        </p:txBody>
      </p:sp>
    </p:spTree>
    <p:extLst>
      <p:ext uri="{BB962C8B-B14F-4D97-AF65-F5344CB8AC3E}">
        <p14:creationId xmlns:p14="http://schemas.microsoft.com/office/powerpoint/2010/main" val="70909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5D7C-5D0A-4F88-929E-F4F5D4E99CA0}"/>
              </a:ext>
            </a:extLst>
          </p:cNvPr>
          <p:cNvSpPr>
            <a:spLocks noGrp="1"/>
          </p:cNvSpPr>
          <p:nvPr>
            <p:ph type="title"/>
          </p:nvPr>
        </p:nvSpPr>
        <p:spPr/>
        <p:txBody>
          <a:bodyPr/>
          <a:lstStyle/>
          <a:p>
            <a:r>
              <a:rPr lang="en-GB"/>
              <a:t>Calculated columns vs measures</a:t>
            </a:r>
          </a:p>
        </p:txBody>
      </p:sp>
      <p:sp>
        <p:nvSpPr>
          <p:cNvPr id="3" name="Content Placeholder 2">
            <a:extLst>
              <a:ext uri="{FF2B5EF4-FFF2-40B4-BE49-F238E27FC236}">
                <a16:creationId xmlns:a16="http://schemas.microsoft.com/office/drawing/2014/main" id="{54586728-C0DC-4713-8E96-F3411A8B80EB}"/>
              </a:ext>
            </a:extLst>
          </p:cNvPr>
          <p:cNvSpPr>
            <a:spLocks noGrp="1"/>
          </p:cNvSpPr>
          <p:nvPr>
            <p:ph idx="1"/>
          </p:nvPr>
        </p:nvSpPr>
        <p:spPr>
          <a:xfrm>
            <a:off x="1103312" y="1620295"/>
            <a:ext cx="8946541" cy="4195481"/>
          </a:xfrm>
        </p:spPr>
        <p:txBody>
          <a:bodyPr>
            <a:noAutofit/>
          </a:bodyPr>
          <a:lstStyle/>
          <a:p>
            <a:r>
              <a:rPr lang="en-GB" sz="1800"/>
              <a:t>Calculated columns:</a:t>
            </a:r>
          </a:p>
          <a:p>
            <a:pPr lvl="1"/>
            <a:r>
              <a:rPr lang="en-GB" sz="1600"/>
              <a:t>Calculations stored in the database</a:t>
            </a:r>
          </a:p>
          <a:p>
            <a:pPr lvl="1"/>
            <a:r>
              <a:rPr lang="en-GB" sz="1600"/>
              <a:t>Formula is evaluated for each row</a:t>
            </a:r>
          </a:p>
          <a:p>
            <a:pPr lvl="1"/>
            <a:r>
              <a:rPr lang="en-GB" sz="1600"/>
              <a:t>Columns can be used for both slicing data and summarizing values</a:t>
            </a:r>
          </a:p>
          <a:p>
            <a:pPr lvl="1"/>
            <a:r>
              <a:rPr lang="en-GB" sz="1600"/>
              <a:t>Computed at </a:t>
            </a:r>
            <a:r>
              <a:rPr lang="en-GB" sz="1600" b="1"/>
              <a:t>process time</a:t>
            </a:r>
            <a:r>
              <a:rPr lang="en-GB" sz="1600"/>
              <a:t> thus can consume</a:t>
            </a:r>
            <a:r>
              <a:rPr lang="en-GB" sz="1600" b="1"/>
              <a:t> a lot of RAM</a:t>
            </a:r>
          </a:p>
          <a:p>
            <a:pPr lvl="1"/>
            <a:r>
              <a:rPr lang="en-GB" sz="1600"/>
              <a:t>Can be used in filters or value/result areas</a:t>
            </a:r>
          </a:p>
          <a:p>
            <a:pPr lvl="1"/>
            <a:r>
              <a:rPr lang="en-GB" sz="1600"/>
              <a:t>Computed while processing the model</a:t>
            </a:r>
          </a:p>
          <a:p>
            <a:r>
              <a:rPr lang="en-GB" sz="1800"/>
              <a:t>Measures:</a:t>
            </a:r>
          </a:p>
          <a:p>
            <a:pPr lvl="1"/>
            <a:r>
              <a:rPr lang="en-GB" sz="1600"/>
              <a:t>Computed on aggregates of values shown at the current </a:t>
            </a:r>
            <a:r>
              <a:rPr lang="en-GB" sz="1600" b="1"/>
              <a:t>context</a:t>
            </a:r>
            <a:r>
              <a:rPr lang="en-GB" sz="1600"/>
              <a:t>	</a:t>
            </a:r>
          </a:p>
          <a:p>
            <a:pPr lvl="1"/>
            <a:r>
              <a:rPr lang="en-GB" sz="1600"/>
              <a:t>Computed at query time</a:t>
            </a:r>
          </a:p>
          <a:p>
            <a:pPr lvl="1"/>
            <a:r>
              <a:rPr lang="en-GB" sz="1600"/>
              <a:t>Evaluated </a:t>
            </a:r>
            <a:r>
              <a:rPr lang="en-GB" sz="1600" b="1"/>
              <a:t>dynamically</a:t>
            </a:r>
            <a:r>
              <a:rPr lang="en-GB" sz="1600"/>
              <a:t> per value in PivotTable</a:t>
            </a:r>
          </a:p>
          <a:p>
            <a:pPr lvl="1"/>
            <a:r>
              <a:rPr lang="en-GB" sz="1600"/>
              <a:t>Computed are run-time</a:t>
            </a:r>
          </a:p>
          <a:p>
            <a:r>
              <a:rPr lang="en-GB" sz="1800" b="1"/>
              <a:t>Prefer measures</a:t>
            </a:r>
            <a:r>
              <a:rPr lang="en-GB" sz="1800"/>
              <a:t>, whenever possible</a:t>
            </a:r>
            <a:endParaRPr lang="en-GB" sz="1800" b="1"/>
          </a:p>
        </p:txBody>
      </p:sp>
    </p:spTree>
    <p:extLst>
      <p:ext uri="{BB962C8B-B14F-4D97-AF65-F5344CB8AC3E}">
        <p14:creationId xmlns:p14="http://schemas.microsoft.com/office/powerpoint/2010/main" val="30457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FE1B-67F0-4443-9B89-3A0D9CD481EA}"/>
              </a:ext>
            </a:extLst>
          </p:cNvPr>
          <p:cNvSpPr>
            <a:spLocks noGrp="1"/>
          </p:cNvSpPr>
          <p:nvPr>
            <p:ph type="title"/>
          </p:nvPr>
        </p:nvSpPr>
        <p:spPr/>
        <p:txBody>
          <a:bodyPr/>
          <a:lstStyle/>
          <a:p>
            <a:r>
              <a:rPr lang="en-GB"/>
              <a:t>Example – Calculated Columns</a:t>
            </a:r>
          </a:p>
        </p:txBody>
      </p:sp>
      <p:pic>
        <p:nvPicPr>
          <p:cNvPr id="4" name="Content Placeholder 3">
            <a:extLst>
              <a:ext uri="{FF2B5EF4-FFF2-40B4-BE49-F238E27FC236}">
                <a16:creationId xmlns:a16="http://schemas.microsoft.com/office/drawing/2014/main" id="{692F16F6-F495-49E3-B99D-AC19CD9E026A}"/>
              </a:ext>
            </a:extLst>
          </p:cNvPr>
          <p:cNvPicPr>
            <a:picLocks noGrp="1" noChangeAspect="1"/>
          </p:cNvPicPr>
          <p:nvPr>
            <p:ph idx="1"/>
          </p:nvPr>
        </p:nvPicPr>
        <p:blipFill>
          <a:blip r:embed="rId2"/>
          <a:stretch>
            <a:fillRect/>
          </a:stretch>
        </p:blipFill>
        <p:spPr>
          <a:xfrm>
            <a:off x="1382459" y="2572513"/>
            <a:ext cx="9636940" cy="2320004"/>
          </a:xfrm>
          <a:prstGeom prst="rect">
            <a:avLst/>
          </a:prstGeom>
        </p:spPr>
      </p:pic>
    </p:spTree>
    <p:extLst>
      <p:ext uri="{BB962C8B-B14F-4D97-AF65-F5344CB8AC3E}">
        <p14:creationId xmlns:p14="http://schemas.microsoft.com/office/powerpoint/2010/main" val="129452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B1BB-D827-499C-A6B4-20DDFAD2657D}"/>
              </a:ext>
            </a:extLst>
          </p:cNvPr>
          <p:cNvSpPr>
            <a:spLocks noGrp="1"/>
          </p:cNvSpPr>
          <p:nvPr>
            <p:ph type="title"/>
          </p:nvPr>
        </p:nvSpPr>
        <p:spPr/>
        <p:txBody>
          <a:bodyPr/>
          <a:lstStyle/>
          <a:p>
            <a:r>
              <a:rPr lang="en-GB"/>
              <a:t>Example - Measure</a:t>
            </a:r>
          </a:p>
        </p:txBody>
      </p:sp>
      <p:sp>
        <p:nvSpPr>
          <p:cNvPr id="3" name="Content Placeholder 2">
            <a:extLst>
              <a:ext uri="{FF2B5EF4-FFF2-40B4-BE49-F238E27FC236}">
                <a16:creationId xmlns:a16="http://schemas.microsoft.com/office/drawing/2014/main" id="{432C63C0-32F7-4E8F-9086-2775A157DCF2}"/>
              </a:ext>
            </a:extLst>
          </p:cNvPr>
          <p:cNvSpPr>
            <a:spLocks noGrp="1"/>
          </p:cNvSpPr>
          <p:nvPr>
            <p:ph idx="1"/>
          </p:nvPr>
        </p:nvSpPr>
        <p:spPr/>
        <p:txBody>
          <a:bodyPr/>
          <a:lstStyle/>
          <a:p>
            <a:r>
              <a:rPr lang="en-US" err="1"/>
              <a:t>TotalQuantity</a:t>
            </a:r>
            <a:r>
              <a:rPr lang="en-US"/>
              <a:t> := SUM(Sales[Quantity])</a:t>
            </a:r>
          </a:p>
          <a:p>
            <a:endParaRPr lang="en-GB"/>
          </a:p>
        </p:txBody>
      </p:sp>
      <p:pic>
        <p:nvPicPr>
          <p:cNvPr id="4" name="Picture 3">
            <a:extLst>
              <a:ext uri="{FF2B5EF4-FFF2-40B4-BE49-F238E27FC236}">
                <a16:creationId xmlns:a16="http://schemas.microsoft.com/office/drawing/2014/main" id="{8979BC72-6409-4193-BE43-4AA975410E50}"/>
              </a:ext>
            </a:extLst>
          </p:cNvPr>
          <p:cNvPicPr>
            <a:picLocks noChangeAspect="1"/>
          </p:cNvPicPr>
          <p:nvPr/>
        </p:nvPicPr>
        <p:blipFill>
          <a:blip r:embed="rId2"/>
          <a:stretch>
            <a:fillRect/>
          </a:stretch>
        </p:blipFill>
        <p:spPr>
          <a:xfrm>
            <a:off x="2691794" y="2747002"/>
            <a:ext cx="5769576" cy="3153469"/>
          </a:xfrm>
          <a:prstGeom prst="rect">
            <a:avLst/>
          </a:prstGeom>
        </p:spPr>
      </p:pic>
    </p:spTree>
    <p:extLst>
      <p:ext uri="{BB962C8B-B14F-4D97-AF65-F5344CB8AC3E}">
        <p14:creationId xmlns:p14="http://schemas.microsoft.com/office/powerpoint/2010/main" val="1904177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5858-A638-47ED-AF61-7BA51997C937}"/>
              </a:ext>
            </a:extLst>
          </p:cNvPr>
          <p:cNvSpPr>
            <a:spLocks noGrp="1"/>
          </p:cNvSpPr>
          <p:nvPr>
            <p:ph type="title"/>
          </p:nvPr>
        </p:nvSpPr>
        <p:spPr/>
        <p:txBody>
          <a:bodyPr/>
          <a:lstStyle/>
          <a:p>
            <a:r>
              <a:rPr lang="en-GB"/>
              <a:t>DAX is good at 2 things</a:t>
            </a:r>
          </a:p>
        </p:txBody>
      </p:sp>
      <p:sp>
        <p:nvSpPr>
          <p:cNvPr id="3" name="Content Placeholder 2">
            <a:extLst>
              <a:ext uri="{FF2B5EF4-FFF2-40B4-BE49-F238E27FC236}">
                <a16:creationId xmlns:a16="http://schemas.microsoft.com/office/drawing/2014/main" id="{8F2AD9A7-5B4F-41DE-B6B3-A8E07E60FF19}"/>
              </a:ext>
            </a:extLst>
          </p:cNvPr>
          <p:cNvSpPr>
            <a:spLocks noGrp="1"/>
          </p:cNvSpPr>
          <p:nvPr>
            <p:ph idx="1"/>
          </p:nvPr>
        </p:nvSpPr>
        <p:spPr/>
        <p:txBody>
          <a:bodyPr/>
          <a:lstStyle/>
          <a:p>
            <a:r>
              <a:rPr lang="en-GB"/>
              <a:t>Aggregations</a:t>
            </a:r>
          </a:p>
          <a:p>
            <a:r>
              <a:rPr lang="en-GB"/>
              <a:t>Filtering:</a:t>
            </a:r>
          </a:p>
          <a:p>
            <a:pPr lvl="1"/>
            <a:r>
              <a:rPr lang="en-GB"/>
              <a:t>Implicit </a:t>
            </a:r>
          </a:p>
          <a:p>
            <a:pPr lvl="1"/>
            <a:r>
              <a:rPr lang="en-GB"/>
              <a:t>Explicit</a:t>
            </a:r>
          </a:p>
        </p:txBody>
      </p:sp>
      <p:pic>
        <p:nvPicPr>
          <p:cNvPr id="16386" name="Picture 2" descr="Image result for DAX mdx">
            <a:extLst>
              <a:ext uri="{FF2B5EF4-FFF2-40B4-BE49-F238E27FC236}">
                <a16:creationId xmlns:a16="http://schemas.microsoft.com/office/drawing/2014/main" id="{26D5A7D2-A66A-4CD5-BC8B-A1B9FCE29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062" y="1623059"/>
            <a:ext cx="5783798" cy="433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8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6313-C854-44A1-A10A-A685E23EA4AE}"/>
              </a:ext>
            </a:extLst>
          </p:cNvPr>
          <p:cNvSpPr>
            <a:spLocks noGrp="1"/>
          </p:cNvSpPr>
          <p:nvPr>
            <p:ph type="title"/>
          </p:nvPr>
        </p:nvSpPr>
        <p:spPr/>
        <p:txBody>
          <a:bodyPr/>
          <a:lstStyle/>
          <a:p>
            <a:r>
              <a:rPr lang="en-GB"/>
              <a:t>Implicit filtering</a:t>
            </a:r>
          </a:p>
        </p:txBody>
      </p:sp>
      <p:sp>
        <p:nvSpPr>
          <p:cNvPr id="3" name="Content Placeholder 2">
            <a:extLst>
              <a:ext uri="{FF2B5EF4-FFF2-40B4-BE49-F238E27FC236}">
                <a16:creationId xmlns:a16="http://schemas.microsoft.com/office/drawing/2014/main" id="{CE861A13-9B46-498D-9D68-9CA4F9A0533E}"/>
              </a:ext>
            </a:extLst>
          </p:cNvPr>
          <p:cNvSpPr>
            <a:spLocks noGrp="1"/>
          </p:cNvSpPr>
          <p:nvPr>
            <p:ph idx="1"/>
          </p:nvPr>
        </p:nvSpPr>
        <p:spPr>
          <a:xfrm>
            <a:off x="1212369" y="2007589"/>
            <a:ext cx="8946541" cy="4195481"/>
          </a:xfrm>
        </p:spPr>
        <p:txBody>
          <a:bodyPr/>
          <a:lstStyle/>
          <a:p>
            <a:r>
              <a:rPr lang="en-GB"/>
              <a:t>Using slicers</a:t>
            </a:r>
          </a:p>
        </p:txBody>
      </p:sp>
      <p:pic>
        <p:nvPicPr>
          <p:cNvPr id="4" name="Picture 3">
            <a:extLst>
              <a:ext uri="{FF2B5EF4-FFF2-40B4-BE49-F238E27FC236}">
                <a16:creationId xmlns:a16="http://schemas.microsoft.com/office/drawing/2014/main" id="{B125DFCD-CCDC-47BF-A677-DB936DFD935A}"/>
              </a:ext>
            </a:extLst>
          </p:cNvPr>
          <p:cNvPicPr>
            <a:picLocks noChangeAspect="1"/>
          </p:cNvPicPr>
          <p:nvPr/>
        </p:nvPicPr>
        <p:blipFill>
          <a:blip r:embed="rId3"/>
          <a:stretch>
            <a:fillRect/>
          </a:stretch>
        </p:blipFill>
        <p:spPr>
          <a:xfrm>
            <a:off x="5576582" y="2052918"/>
            <a:ext cx="3524250" cy="1181100"/>
          </a:xfrm>
          <a:prstGeom prst="rect">
            <a:avLst/>
          </a:prstGeom>
        </p:spPr>
      </p:pic>
      <p:pic>
        <p:nvPicPr>
          <p:cNvPr id="5" name="Picture 4">
            <a:extLst>
              <a:ext uri="{FF2B5EF4-FFF2-40B4-BE49-F238E27FC236}">
                <a16:creationId xmlns:a16="http://schemas.microsoft.com/office/drawing/2014/main" id="{95FB64CB-57F3-4644-8357-F38A239D00EF}"/>
              </a:ext>
            </a:extLst>
          </p:cNvPr>
          <p:cNvPicPr>
            <a:picLocks noChangeAspect="1"/>
          </p:cNvPicPr>
          <p:nvPr/>
        </p:nvPicPr>
        <p:blipFill>
          <a:blip r:embed="rId4"/>
          <a:stretch>
            <a:fillRect/>
          </a:stretch>
        </p:blipFill>
        <p:spPr>
          <a:xfrm>
            <a:off x="4383498" y="4105330"/>
            <a:ext cx="5538297" cy="1271757"/>
          </a:xfrm>
          <a:prstGeom prst="rect">
            <a:avLst/>
          </a:prstGeom>
        </p:spPr>
      </p:pic>
      <p:sp>
        <p:nvSpPr>
          <p:cNvPr id="7" name="Content Placeholder 2">
            <a:extLst>
              <a:ext uri="{FF2B5EF4-FFF2-40B4-BE49-F238E27FC236}">
                <a16:creationId xmlns:a16="http://schemas.microsoft.com/office/drawing/2014/main" id="{BB0AC052-F917-4B38-B7D6-647A3FA23670}"/>
              </a:ext>
            </a:extLst>
          </p:cNvPr>
          <p:cNvSpPr txBox="1">
            <a:spLocks/>
          </p:cNvSpPr>
          <p:nvPr/>
        </p:nvSpPr>
        <p:spPr>
          <a:xfrm>
            <a:off x="1212369" y="4105329"/>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a:t>Cell locations</a:t>
            </a:r>
          </a:p>
        </p:txBody>
      </p:sp>
    </p:spTree>
    <p:extLst>
      <p:ext uri="{BB962C8B-B14F-4D97-AF65-F5344CB8AC3E}">
        <p14:creationId xmlns:p14="http://schemas.microsoft.com/office/powerpoint/2010/main" val="39426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2E60-CA04-42A1-AA86-C102E6F85C6C}"/>
              </a:ext>
            </a:extLst>
          </p:cNvPr>
          <p:cNvSpPr>
            <a:spLocks noGrp="1"/>
          </p:cNvSpPr>
          <p:nvPr>
            <p:ph type="title"/>
          </p:nvPr>
        </p:nvSpPr>
        <p:spPr/>
        <p:txBody>
          <a:bodyPr/>
          <a:lstStyle/>
          <a:p>
            <a:r>
              <a:rPr lang="en-GB"/>
              <a:t>Explicit filtering</a:t>
            </a:r>
          </a:p>
        </p:txBody>
      </p:sp>
      <p:sp>
        <p:nvSpPr>
          <p:cNvPr id="3" name="Content Placeholder 2">
            <a:extLst>
              <a:ext uri="{FF2B5EF4-FFF2-40B4-BE49-F238E27FC236}">
                <a16:creationId xmlns:a16="http://schemas.microsoft.com/office/drawing/2014/main" id="{B8755780-E2AA-4175-A86F-6507D4B89C63}"/>
              </a:ext>
            </a:extLst>
          </p:cNvPr>
          <p:cNvSpPr>
            <a:spLocks noGrp="1"/>
          </p:cNvSpPr>
          <p:nvPr>
            <p:ph idx="1"/>
          </p:nvPr>
        </p:nvSpPr>
        <p:spPr/>
        <p:txBody>
          <a:bodyPr/>
          <a:lstStyle/>
          <a:p>
            <a:r>
              <a:rPr lang="en-GB"/>
              <a:t>Explicit filtering </a:t>
            </a:r>
            <a:r>
              <a:rPr lang="en-GB" b="1"/>
              <a:t>supersedes </a:t>
            </a:r>
            <a:r>
              <a:rPr lang="en-GB"/>
              <a:t>implicit filtering.</a:t>
            </a:r>
          </a:p>
          <a:p>
            <a:r>
              <a:rPr lang="en-US" err="1"/>
              <a:t>GreenQuantity</a:t>
            </a:r>
            <a:r>
              <a:rPr lang="en-US"/>
              <a:t> := CALCULATE(SUM(Sales[Quantity]), 				                                             Sales[Color]="Green")</a:t>
            </a:r>
          </a:p>
          <a:p>
            <a:endParaRPr lang="en-GB"/>
          </a:p>
          <a:p>
            <a:endParaRPr lang="en-GB"/>
          </a:p>
          <a:p>
            <a:endParaRPr lang="en-GB"/>
          </a:p>
        </p:txBody>
      </p:sp>
      <p:pic>
        <p:nvPicPr>
          <p:cNvPr id="5" name="Picture 4">
            <a:extLst>
              <a:ext uri="{FF2B5EF4-FFF2-40B4-BE49-F238E27FC236}">
                <a16:creationId xmlns:a16="http://schemas.microsoft.com/office/drawing/2014/main" id="{4C4C0E81-C71A-4FCD-844B-27AA89B1BBAA}"/>
              </a:ext>
            </a:extLst>
          </p:cNvPr>
          <p:cNvPicPr>
            <a:picLocks noChangeAspect="1"/>
          </p:cNvPicPr>
          <p:nvPr/>
        </p:nvPicPr>
        <p:blipFill>
          <a:blip r:embed="rId3"/>
          <a:stretch>
            <a:fillRect/>
          </a:stretch>
        </p:blipFill>
        <p:spPr>
          <a:xfrm>
            <a:off x="4518610" y="4077106"/>
            <a:ext cx="5531243" cy="1639554"/>
          </a:xfrm>
          <a:prstGeom prst="rect">
            <a:avLst/>
          </a:prstGeom>
        </p:spPr>
      </p:pic>
    </p:spTree>
    <p:extLst>
      <p:ext uri="{BB962C8B-B14F-4D97-AF65-F5344CB8AC3E}">
        <p14:creationId xmlns:p14="http://schemas.microsoft.com/office/powerpoint/2010/main" val="766294615"/>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5E11-A2CC-42AA-92EC-16E4AAFB3456}"/>
              </a:ext>
            </a:extLst>
          </p:cNvPr>
          <p:cNvSpPr>
            <a:spLocks noGrp="1"/>
          </p:cNvSpPr>
          <p:nvPr>
            <p:ph type="title"/>
          </p:nvPr>
        </p:nvSpPr>
        <p:spPr/>
        <p:txBody>
          <a:bodyPr/>
          <a:lstStyle/>
          <a:p>
            <a:r>
              <a:rPr lang="en-GB"/>
              <a:t>Filtering context</a:t>
            </a:r>
          </a:p>
        </p:txBody>
      </p:sp>
      <p:sp>
        <p:nvSpPr>
          <p:cNvPr id="3" name="Content Placeholder 2">
            <a:extLst>
              <a:ext uri="{FF2B5EF4-FFF2-40B4-BE49-F238E27FC236}">
                <a16:creationId xmlns:a16="http://schemas.microsoft.com/office/drawing/2014/main" id="{A6CF7BAA-02EB-4A01-AF22-0DC136EAB3DC}"/>
              </a:ext>
            </a:extLst>
          </p:cNvPr>
          <p:cNvSpPr>
            <a:spLocks noGrp="1"/>
          </p:cNvSpPr>
          <p:nvPr>
            <p:ph idx="1"/>
          </p:nvPr>
        </p:nvSpPr>
        <p:spPr/>
        <p:txBody>
          <a:bodyPr/>
          <a:lstStyle/>
          <a:p>
            <a:r>
              <a:rPr lang="en-GB"/>
              <a:t>A combination of implicit and explicit filtering</a:t>
            </a:r>
          </a:p>
          <a:p>
            <a:r>
              <a:rPr lang="en-GB" b="1"/>
              <a:t>Calculate</a:t>
            </a:r>
            <a:r>
              <a:rPr lang="en-GB"/>
              <a:t> function allows one to overwrite the filter context</a:t>
            </a:r>
          </a:p>
          <a:p>
            <a:pPr lvl="1"/>
            <a:r>
              <a:rPr lang="en-GB"/>
              <a:t>Aka the ‘Queen of DAX’</a:t>
            </a:r>
          </a:p>
          <a:p>
            <a:pPr lvl="1"/>
            <a:r>
              <a:rPr lang="en-GB"/>
              <a:t>More complex to work with than other functions – but very powerful</a:t>
            </a:r>
          </a:p>
          <a:p>
            <a:pPr lvl="1"/>
            <a:r>
              <a:rPr lang="en-GB"/>
              <a:t>One can use a set of filter arguments to </a:t>
            </a:r>
            <a:r>
              <a:rPr lang="en-GB" b="1"/>
              <a:t>modify the Filter Context.</a:t>
            </a:r>
          </a:p>
          <a:p>
            <a:r>
              <a:rPr lang="en-GB"/>
              <a:t>Calculate function:</a:t>
            </a:r>
          </a:p>
          <a:p>
            <a:pPr lvl="1"/>
            <a:r>
              <a:rPr lang="en-GB" i="1"/>
              <a:t>Calculate(&lt;expression&gt;,&lt;filter1&gt;,&lt;filter2&gt;,…)</a:t>
            </a:r>
          </a:p>
          <a:p>
            <a:pPr lvl="1"/>
            <a:endParaRPr lang="en-GB" b="1"/>
          </a:p>
        </p:txBody>
      </p:sp>
    </p:spTree>
    <p:extLst>
      <p:ext uri="{BB962C8B-B14F-4D97-AF65-F5344CB8AC3E}">
        <p14:creationId xmlns:p14="http://schemas.microsoft.com/office/powerpoint/2010/main" val="34356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5462-BEE8-47EC-81BD-1450BFB0F831}"/>
              </a:ext>
            </a:extLst>
          </p:cNvPr>
          <p:cNvSpPr>
            <a:spLocks noGrp="1"/>
          </p:cNvSpPr>
          <p:nvPr>
            <p:ph type="title"/>
          </p:nvPr>
        </p:nvSpPr>
        <p:spPr/>
        <p:txBody>
          <a:bodyPr/>
          <a:lstStyle/>
          <a:p>
            <a:r>
              <a:rPr lang="en-GB"/>
              <a:t>Filtering – which are better iterators or filter</a:t>
            </a:r>
          </a:p>
        </p:txBody>
      </p:sp>
      <p:sp>
        <p:nvSpPr>
          <p:cNvPr id="3" name="Content Placeholder 2">
            <a:extLst>
              <a:ext uri="{FF2B5EF4-FFF2-40B4-BE49-F238E27FC236}">
                <a16:creationId xmlns:a16="http://schemas.microsoft.com/office/drawing/2014/main" id="{F529C42B-B815-42F8-911E-3255FBE42EB0}"/>
              </a:ext>
            </a:extLst>
          </p:cNvPr>
          <p:cNvSpPr>
            <a:spLocks noGrp="1"/>
          </p:cNvSpPr>
          <p:nvPr>
            <p:ph idx="1"/>
          </p:nvPr>
        </p:nvSpPr>
        <p:spPr/>
        <p:txBody>
          <a:bodyPr/>
          <a:lstStyle/>
          <a:p>
            <a:r>
              <a:rPr lang="en-US"/>
              <a:t>CALCULATE(SUM(Sales[Quantity]), </a:t>
            </a:r>
            <a:r>
              <a:rPr lang="en-US">
                <a:solidFill>
                  <a:schemeClr val="accent1">
                    <a:lumMod val="40000"/>
                    <a:lumOff val="60000"/>
                  </a:schemeClr>
                </a:solidFill>
              </a:rPr>
              <a:t>Sales[Price] - Sales[Cost] &lt;= 1</a:t>
            </a:r>
            <a:r>
              <a:rPr lang="en-US"/>
              <a:t>)</a:t>
            </a:r>
          </a:p>
          <a:p>
            <a:r>
              <a:rPr lang="en-US"/>
              <a:t>The statement function above causes a semantic error:</a:t>
            </a:r>
          </a:p>
          <a:p>
            <a:pPr lvl="1"/>
            <a:r>
              <a:rPr lang="en-US"/>
              <a:t>“The expression contains multiple columns, but only a single column can be used in a True/False expression that is used as a table filter expression”.</a:t>
            </a:r>
          </a:p>
          <a:p>
            <a:r>
              <a:rPr lang="en-US"/>
              <a:t>To solve this error we have to use the DAX </a:t>
            </a:r>
            <a:r>
              <a:rPr lang="en-US" b="1"/>
              <a:t>iterators</a:t>
            </a:r>
            <a:r>
              <a:rPr lang="en-US"/>
              <a:t>.</a:t>
            </a:r>
          </a:p>
          <a:p>
            <a:pPr lvl="1"/>
            <a:r>
              <a:rPr lang="en-US" err="1"/>
              <a:t>Eg</a:t>
            </a:r>
            <a:r>
              <a:rPr lang="en-US"/>
              <a:t>. SUMX, AVGX, MAXX, MINX	</a:t>
            </a:r>
          </a:p>
          <a:p>
            <a:r>
              <a:rPr lang="en-US"/>
              <a:t>These iterators work a calculation </a:t>
            </a:r>
            <a:r>
              <a:rPr lang="en-US" b="1"/>
              <a:t>row by row </a:t>
            </a:r>
            <a:r>
              <a:rPr lang="en-US"/>
              <a:t>rather than on a chunk of data.</a:t>
            </a:r>
          </a:p>
          <a:p>
            <a:endParaRPr lang="en-US"/>
          </a:p>
          <a:p>
            <a:endParaRPr lang="en-GB"/>
          </a:p>
        </p:txBody>
      </p:sp>
    </p:spTree>
    <p:extLst>
      <p:ext uri="{BB962C8B-B14F-4D97-AF65-F5344CB8AC3E}">
        <p14:creationId xmlns:p14="http://schemas.microsoft.com/office/powerpoint/2010/main" val="42873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26C04EF-6428-472D-B316-74A19385B0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a:extLst>
              <a:ext uri="{FF2B5EF4-FFF2-40B4-BE49-F238E27FC236}">
                <a16:creationId xmlns:a16="http://schemas.microsoft.com/office/drawing/2014/main" id="{61752F1D-FC0F-4103-9584-630E643CCD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a:extLst>
              <a:ext uri="{FF2B5EF4-FFF2-40B4-BE49-F238E27FC236}">
                <a16:creationId xmlns:a16="http://schemas.microsoft.com/office/drawing/2014/main" id="{AE50896D-AACB-4C0A-855D-ECEFB4A0DA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9218" name="Picture 2" descr="Image result for cloud computing">
            <a:extLst>
              <a:ext uri="{FF2B5EF4-FFF2-40B4-BE49-F238E27FC236}">
                <a16:creationId xmlns:a16="http://schemas.microsoft.com/office/drawing/2014/main" id="{003F9CFF-5CA1-4FC3-BA09-167BDF366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992" y="1398915"/>
            <a:ext cx="5449889" cy="4060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92A1116-1C84-41DF-B803-1F7B0883EC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69D4FD-58B2-4B0E-91A0-EBB499750FC1}"/>
              </a:ext>
            </a:extLst>
          </p:cNvPr>
          <p:cNvSpPr>
            <a:spLocks noGrp="1"/>
          </p:cNvSpPr>
          <p:nvPr>
            <p:ph type="title"/>
          </p:nvPr>
        </p:nvSpPr>
        <p:spPr>
          <a:xfrm>
            <a:off x="648931" y="629266"/>
            <a:ext cx="4166510" cy="1622321"/>
          </a:xfrm>
        </p:spPr>
        <p:txBody>
          <a:bodyPr>
            <a:normAutofit/>
          </a:bodyPr>
          <a:lstStyle/>
          <a:p>
            <a:r>
              <a:rPr lang="en-GB">
                <a:solidFill>
                  <a:srgbClr val="EBEBEB"/>
                </a:solidFill>
              </a:rPr>
              <a:t>Cloud computing</a:t>
            </a:r>
          </a:p>
        </p:txBody>
      </p:sp>
      <p:sp>
        <p:nvSpPr>
          <p:cNvPr id="3" name="Content Placeholder 2">
            <a:extLst>
              <a:ext uri="{FF2B5EF4-FFF2-40B4-BE49-F238E27FC236}">
                <a16:creationId xmlns:a16="http://schemas.microsoft.com/office/drawing/2014/main" id="{EB91572C-85F5-48A9-8D69-1D8A081357BC}"/>
              </a:ext>
            </a:extLst>
          </p:cNvPr>
          <p:cNvSpPr>
            <a:spLocks noGrp="1"/>
          </p:cNvSpPr>
          <p:nvPr>
            <p:ph idx="1"/>
          </p:nvPr>
        </p:nvSpPr>
        <p:spPr>
          <a:xfrm>
            <a:off x="648931" y="2438400"/>
            <a:ext cx="4166509" cy="3785419"/>
          </a:xfrm>
        </p:spPr>
        <p:txBody>
          <a:bodyPr>
            <a:normAutofit/>
          </a:bodyPr>
          <a:lstStyle/>
          <a:p>
            <a:r>
              <a:rPr lang="en-GB">
                <a:solidFill>
                  <a:srgbClr val="EBEBEB"/>
                </a:solidFill>
              </a:rPr>
              <a:t>Provides:</a:t>
            </a:r>
          </a:p>
          <a:p>
            <a:pPr lvl="1"/>
            <a:r>
              <a:rPr lang="en-GB">
                <a:solidFill>
                  <a:srgbClr val="EBEBEB"/>
                </a:solidFill>
              </a:rPr>
              <a:t>Capability to process </a:t>
            </a:r>
            <a:r>
              <a:rPr lang="en-GB" b="1">
                <a:solidFill>
                  <a:srgbClr val="EBEBEB"/>
                </a:solidFill>
              </a:rPr>
              <a:t>high volumes of data</a:t>
            </a:r>
            <a:r>
              <a:rPr lang="en-GB">
                <a:solidFill>
                  <a:srgbClr val="EBEBEB"/>
                </a:solidFill>
              </a:rPr>
              <a:t> and rapidly growing data over the web</a:t>
            </a:r>
          </a:p>
          <a:p>
            <a:pPr lvl="1"/>
            <a:r>
              <a:rPr lang="en-GB" b="1">
                <a:solidFill>
                  <a:srgbClr val="EBEBEB"/>
                </a:solidFill>
              </a:rPr>
              <a:t>High availability </a:t>
            </a:r>
            <a:r>
              <a:rPr lang="en-GB">
                <a:solidFill>
                  <a:srgbClr val="EBEBEB"/>
                </a:solidFill>
              </a:rPr>
              <a:t>– replication of machines and nodes to create multiple instances to provide better availability</a:t>
            </a:r>
          </a:p>
          <a:p>
            <a:pPr lvl="1"/>
            <a:r>
              <a:rPr lang="en-GB" b="1">
                <a:solidFill>
                  <a:srgbClr val="EBEBEB"/>
                </a:solidFill>
              </a:rPr>
              <a:t>Easier to scale up and down </a:t>
            </a:r>
            <a:r>
              <a:rPr lang="en-GB">
                <a:solidFill>
                  <a:srgbClr val="EBEBEB"/>
                </a:solidFill>
              </a:rPr>
              <a:t>– within minutes</a:t>
            </a:r>
          </a:p>
        </p:txBody>
      </p:sp>
    </p:spTree>
    <p:extLst>
      <p:ext uri="{BB962C8B-B14F-4D97-AF65-F5344CB8AC3E}">
        <p14:creationId xmlns:p14="http://schemas.microsoft.com/office/powerpoint/2010/main" val="418743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EFD-CFD4-402C-AC88-9B0B53746861}"/>
              </a:ext>
            </a:extLst>
          </p:cNvPr>
          <p:cNvSpPr>
            <a:spLocks noGrp="1"/>
          </p:cNvSpPr>
          <p:nvPr>
            <p:ph type="title"/>
          </p:nvPr>
        </p:nvSpPr>
        <p:spPr/>
        <p:txBody>
          <a:bodyPr/>
          <a:lstStyle/>
          <a:p>
            <a:r>
              <a:rPr lang="en-GB"/>
              <a:t>SUM vs SUMX</a:t>
            </a:r>
          </a:p>
        </p:txBody>
      </p:sp>
      <p:sp>
        <p:nvSpPr>
          <p:cNvPr id="3" name="Content Placeholder 2">
            <a:extLst>
              <a:ext uri="{FF2B5EF4-FFF2-40B4-BE49-F238E27FC236}">
                <a16:creationId xmlns:a16="http://schemas.microsoft.com/office/drawing/2014/main" id="{27FD996E-C02E-492C-BBA1-0FA5F64DA92C}"/>
              </a:ext>
            </a:extLst>
          </p:cNvPr>
          <p:cNvSpPr>
            <a:spLocks noGrp="1"/>
          </p:cNvSpPr>
          <p:nvPr>
            <p:ph idx="1"/>
          </p:nvPr>
        </p:nvSpPr>
        <p:spPr>
          <a:xfrm>
            <a:off x="1104293" y="1566356"/>
            <a:ext cx="8946541" cy="4195481"/>
          </a:xfrm>
        </p:spPr>
        <p:txBody>
          <a:bodyPr>
            <a:normAutofit lnSpcReduction="10000"/>
          </a:bodyPr>
          <a:lstStyle/>
          <a:p>
            <a:r>
              <a:rPr lang="en-GB"/>
              <a:t>SUMX is an </a:t>
            </a:r>
            <a:r>
              <a:rPr lang="en-GB" b="1"/>
              <a:t>iterator</a:t>
            </a:r>
            <a:endParaRPr lang="en-GB"/>
          </a:p>
          <a:p>
            <a:pPr lvl="1"/>
            <a:r>
              <a:rPr lang="en-GB"/>
              <a:t>Unlike SUM which can operate on blocks of data it steps through the data row by row  </a:t>
            </a:r>
          </a:p>
          <a:p>
            <a:pPr lvl="1"/>
            <a:r>
              <a:rPr lang="en-GB"/>
              <a:t>Might be timeconsuming and inefficient.</a:t>
            </a:r>
          </a:p>
          <a:p>
            <a:pPr lvl="1"/>
            <a:r>
              <a:rPr lang="en-GB"/>
              <a:t>Only use SUMX when you cannot use SUM.</a:t>
            </a:r>
          </a:p>
          <a:p>
            <a:r>
              <a:rPr lang="en-GB"/>
              <a:t>Question: If I gave you 6 oranges every day for 5 days how many oranges would you have?</a:t>
            </a:r>
          </a:p>
          <a:p>
            <a:pPr lvl="1"/>
            <a:r>
              <a:rPr lang="en-GB"/>
              <a:t>Answer: 5 x 6 = 30 (right away – </a:t>
            </a:r>
            <a:r>
              <a:rPr lang="en-GB" b="1"/>
              <a:t>SUM </a:t>
            </a:r>
            <a:r>
              <a:rPr lang="en-GB"/>
              <a:t>in action)</a:t>
            </a:r>
          </a:p>
          <a:p>
            <a:pPr lvl="1"/>
            <a:r>
              <a:rPr lang="en-GB"/>
              <a:t>3-year-old answer: 6 + 6 + 6 + 6 + 6 = 30 (</a:t>
            </a:r>
            <a:r>
              <a:rPr lang="en-GB" b="1"/>
              <a:t>SUMX </a:t>
            </a:r>
            <a:r>
              <a:rPr lang="en-GB"/>
              <a:t>in action)</a:t>
            </a:r>
          </a:p>
          <a:p>
            <a:r>
              <a:rPr lang="fr-FR"/>
              <a:t>Example:</a:t>
            </a:r>
          </a:p>
          <a:p>
            <a:pPr lvl="1"/>
            <a:r>
              <a:rPr lang="fr-FR" i="1"/>
              <a:t>TotalSales := SUMX ( Sales, Sales[Quantity] * Sales[UnitPrice])</a:t>
            </a:r>
          </a:p>
          <a:p>
            <a:pPr lvl="1"/>
            <a:endParaRPr lang="en-GB"/>
          </a:p>
        </p:txBody>
      </p:sp>
    </p:spTree>
    <p:extLst>
      <p:ext uri="{BB962C8B-B14F-4D97-AF65-F5344CB8AC3E}">
        <p14:creationId xmlns:p14="http://schemas.microsoft.com/office/powerpoint/2010/main" val="14681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6447-1DAB-4ED4-B6C2-063F6DE10527}"/>
              </a:ext>
            </a:extLst>
          </p:cNvPr>
          <p:cNvSpPr>
            <a:spLocks noGrp="1"/>
          </p:cNvSpPr>
          <p:nvPr>
            <p:ph type="title"/>
          </p:nvPr>
        </p:nvSpPr>
        <p:spPr/>
        <p:txBody>
          <a:bodyPr/>
          <a:lstStyle/>
          <a:p>
            <a:r>
              <a:rPr lang="en-GB" b="1"/>
              <a:t>All</a:t>
            </a:r>
            <a:r>
              <a:rPr lang="en-GB"/>
              <a:t> function</a:t>
            </a:r>
          </a:p>
        </p:txBody>
      </p:sp>
      <p:sp>
        <p:nvSpPr>
          <p:cNvPr id="3" name="Content Placeholder 2">
            <a:extLst>
              <a:ext uri="{FF2B5EF4-FFF2-40B4-BE49-F238E27FC236}">
                <a16:creationId xmlns:a16="http://schemas.microsoft.com/office/drawing/2014/main" id="{9B98B312-24FA-4892-A73B-5A39AD631069}"/>
              </a:ext>
            </a:extLst>
          </p:cNvPr>
          <p:cNvSpPr>
            <a:spLocks noGrp="1"/>
          </p:cNvSpPr>
          <p:nvPr>
            <p:ph idx="1"/>
          </p:nvPr>
        </p:nvSpPr>
        <p:spPr/>
        <p:txBody>
          <a:bodyPr/>
          <a:lstStyle/>
          <a:p>
            <a:r>
              <a:rPr lang="en-GB" b="1"/>
              <a:t>Removes </a:t>
            </a:r>
            <a:r>
              <a:rPr lang="en-GB"/>
              <a:t>unwanted filtering</a:t>
            </a:r>
          </a:p>
          <a:p>
            <a:r>
              <a:rPr lang="en-GB"/>
              <a:t>Can be applied to a table and/or specific column</a:t>
            </a:r>
          </a:p>
          <a:p>
            <a:r>
              <a:rPr lang="en-GB" err="1"/>
              <a:t>AllColours</a:t>
            </a:r>
            <a:r>
              <a:rPr lang="en-GB"/>
              <a:t> := CALCULATE(SUM(Quantity), ALL(Sales[Colour]))</a:t>
            </a:r>
          </a:p>
          <a:p>
            <a:endParaRPr lang="en-GB"/>
          </a:p>
          <a:p>
            <a:endParaRPr lang="en-GB"/>
          </a:p>
        </p:txBody>
      </p:sp>
      <p:pic>
        <p:nvPicPr>
          <p:cNvPr id="4" name="Picture 3">
            <a:extLst>
              <a:ext uri="{FF2B5EF4-FFF2-40B4-BE49-F238E27FC236}">
                <a16:creationId xmlns:a16="http://schemas.microsoft.com/office/drawing/2014/main" id="{690DC209-7931-495F-AB7B-7C06B080A182}"/>
              </a:ext>
            </a:extLst>
          </p:cNvPr>
          <p:cNvPicPr>
            <a:picLocks noChangeAspect="1"/>
          </p:cNvPicPr>
          <p:nvPr/>
        </p:nvPicPr>
        <p:blipFill>
          <a:blip r:embed="rId2"/>
          <a:stretch>
            <a:fillRect/>
          </a:stretch>
        </p:blipFill>
        <p:spPr>
          <a:xfrm>
            <a:off x="1064997" y="3431703"/>
            <a:ext cx="9279947" cy="1819919"/>
          </a:xfrm>
          <a:prstGeom prst="rect">
            <a:avLst/>
          </a:prstGeom>
        </p:spPr>
      </p:pic>
    </p:spTree>
    <p:extLst>
      <p:ext uri="{BB962C8B-B14F-4D97-AF65-F5344CB8AC3E}">
        <p14:creationId xmlns:p14="http://schemas.microsoft.com/office/powerpoint/2010/main" val="2380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4C6D-3CC2-42BC-9EFC-F43CAA0FB848}"/>
              </a:ext>
            </a:extLst>
          </p:cNvPr>
          <p:cNvSpPr>
            <a:spLocks noGrp="1"/>
          </p:cNvSpPr>
          <p:nvPr>
            <p:ph type="title"/>
          </p:nvPr>
        </p:nvSpPr>
        <p:spPr>
          <a:xfrm>
            <a:off x="646111" y="452718"/>
            <a:ext cx="9404723" cy="1400530"/>
          </a:xfrm>
        </p:spPr>
        <p:txBody>
          <a:bodyPr/>
          <a:lstStyle/>
          <a:p>
            <a:r>
              <a:rPr lang="en-GB"/>
              <a:t>RELATED Function</a:t>
            </a:r>
          </a:p>
        </p:txBody>
      </p:sp>
      <p:sp>
        <p:nvSpPr>
          <p:cNvPr id="3" name="Content Placeholder 2">
            <a:extLst>
              <a:ext uri="{FF2B5EF4-FFF2-40B4-BE49-F238E27FC236}">
                <a16:creationId xmlns:a16="http://schemas.microsoft.com/office/drawing/2014/main" id="{CAFAE8FC-2F83-4B8B-BCFA-314F31AC9561}"/>
              </a:ext>
            </a:extLst>
          </p:cNvPr>
          <p:cNvSpPr>
            <a:spLocks noGrp="1"/>
          </p:cNvSpPr>
          <p:nvPr>
            <p:ph idx="1"/>
          </p:nvPr>
        </p:nvSpPr>
        <p:spPr>
          <a:xfrm>
            <a:off x="513376" y="1853248"/>
            <a:ext cx="8946541" cy="4195481"/>
          </a:xfrm>
        </p:spPr>
        <p:txBody>
          <a:bodyPr/>
          <a:lstStyle/>
          <a:p>
            <a:r>
              <a:rPr lang="en-GB"/>
              <a:t>More powerful than VLOOKUP:</a:t>
            </a:r>
          </a:p>
          <a:p>
            <a:pPr lvl="1"/>
            <a:r>
              <a:rPr lang="en-GB"/>
              <a:t>VLOOKUP only returns 1</a:t>
            </a:r>
            <a:r>
              <a:rPr lang="en-GB" baseline="30000"/>
              <a:t>st</a:t>
            </a:r>
            <a:r>
              <a:rPr lang="en-GB"/>
              <a:t> match</a:t>
            </a:r>
          </a:p>
          <a:p>
            <a:r>
              <a:rPr lang="en-GB"/>
              <a:t>RELATED(COLUMN)</a:t>
            </a:r>
            <a:r>
              <a:rPr lang="en-GB" b="1"/>
              <a:t>:</a:t>
            </a:r>
          </a:p>
          <a:p>
            <a:pPr lvl="1"/>
            <a:r>
              <a:rPr lang="en-GB"/>
              <a:t>Travels many to one direction</a:t>
            </a:r>
          </a:p>
          <a:p>
            <a:pPr lvl="1"/>
            <a:r>
              <a:rPr lang="en-GB"/>
              <a:t>Can travel multiple relationships</a:t>
            </a:r>
          </a:p>
          <a:p>
            <a:pPr lvl="1"/>
            <a:r>
              <a:rPr lang="en-GB"/>
              <a:t>Add calculated columns to </a:t>
            </a:r>
            <a:r>
              <a:rPr lang="en-GB" err="1"/>
              <a:t>FactsSales</a:t>
            </a:r>
            <a:endParaRPr lang="en-GB"/>
          </a:p>
          <a:p>
            <a:pPr lvl="2"/>
            <a:r>
              <a:rPr lang="en-GB"/>
              <a:t>=</a:t>
            </a:r>
            <a:r>
              <a:rPr lang="en-GB" i="1"/>
              <a:t>RELATED(</a:t>
            </a:r>
            <a:r>
              <a:rPr lang="en-GB" i="1" err="1"/>
              <a:t>DimStore</a:t>
            </a:r>
            <a:r>
              <a:rPr lang="en-GB" i="1"/>
              <a:t>[</a:t>
            </a:r>
            <a:r>
              <a:rPr lang="en-GB" i="1" err="1"/>
              <a:t>StoreName</a:t>
            </a:r>
            <a:r>
              <a:rPr lang="en-GB" i="1"/>
              <a:t>])</a:t>
            </a:r>
          </a:p>
          <a:p>
            <a:pPr lvl="2"/>
            <a:r>
              <a:rPr lang="en-GB" i="1"/>
              <a:t>=RELATED(</a:t>
            </a:r>
            <a:r>
              <a:rPr lang="en-GB" i="1" err="1"/>
              <a:t>DimGeography</a:t>
            </a:r>
            <a:r>
              <a:rPr lang="en-GB" i="1"/>
              <a:t>[</a:t>
            </a:r>
            <a:r>
              <a:rPr lang="en-GB" i="1" err="1"/>
              <a:t>ContinentName</a:t>
            </a:r>
            <a:r>
              <a:rPr lang="en-GB" i="1"/>
              <a:t>])</a:t>
            </a:r>
            <a:endParaRPr lang="en-GB"/>
          </a:p>
        </p:txBody>
      </p:sp>
      <p:pic>
        <p:nvPicPr>
          <p:cNvPr id="4" name="Picture 3">
            <a:extLst>
              <a:ext uri="{FF2B5EF4-FFF2-40B4-BE49-F238E27FC236}">
                <a16:creationId xmlns:a16="http://schemas.microsoft.com/office/drawing/2014/main" id="{E22DF9C9-67EB-411F-802F-46E26C83128A}"/>
              </a:ext>
            </a:extLst>
          </p:cNvPr>
          <p:cNvPicPr>
            <a:picLocks noChangeAspect="1"/>
          </p:cNvPicPr>
          <p:nvPr/>
        </p:nvPicPr>
        <p:blipFill>
          <a:blip r:embed="rId2"/>
          <a:stretch>
            <a:fillRect/>
          </a:stretch>
        </p:blipFill>
        <p:spPr>
          <a:xfrm>
            <a:off x="7020208" y="1853248"/>
            <a:ext cx="4724400" cy="4095750"/>
          </a:xfrm>
          <a:prstGeom prst="rect">
            <a:avLst/>
          </a:prstGeom>
        </p:spPr>
      </p:pic>
    </p:spTree>
    <p:extLst>
      <p:ext uri="{BB962C8B-B14F-4D97-AF65-F5344CB8AC3E}">
        <p14:creationId xmlns:p14="http://schemas.microsoft.com/office/powerpoint/2010/main" val="3680623418"/>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11" name="Picture 10">
            <a:extLst>
              <a:ext uri="{FF2B5EF4-FFF2-40B4-BE49-F238E27FC236}">
                <a16:creationId xmlns:a16="http://schemas.microsoft.com/office/drawing/2014/main" id="{C9ECDD5C-152A-4CC7-8333-0F367B3A62E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15B5014-A7EC-4BA6-9C83-8840CF81DB2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FB3CEA1-88D9-42FB-88ED-1E9807FE6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generated with very high confidence">
            <a:extLst>
              <a:ext uri="{FF2B5EF4-FFF2-40B4-BE49-F238E27FC236}">
                <a16:creationId xmlns:a16="http://schemas.microsoft.com/office/drawing/2014/main" id="{E53FC75E-5527-436E-8CBE-B871F81DBBA6}"/>
              </a:ext>
            </a:extLst>
          </p:cNvPr>
          <p:cNvPicPr>
            <a:picLocks noChangeAspect="1"/>
          </p:cNvPicPr>
          <p:nvPr/>
        </p:nvPicPr>
        <p:blipFill>
          <a:blip r:embed="rId7"/>
          <a:stretch>
            <a:fillRect/>
          </a:stretch>
        </p:blipFill>
        <p:spPr>
          <a:xfrm>
            <a:off x="1143941" y="643467"/>
            <a:ext cx="9904118" cy="5571066"/>
          </a:xfrm>
          <a:prstGeom prst="rect">
            <a:avLst/>
          </a:prstGeom>
        </p:spPr>
      </p:pic>
      <p:sp>
        <p:nvSpPr>
          <p:cNvPr id="25" name="Rectangle 24">
            <a:extLst>
              <a:ext uri="{FF2B5EF4-FFF2-40B4-BE49-F238E27FC236}">
                <a16:creationId xmlns:a16="http://schemas.microsoft.com/office/drawing/2014/main" id="{9A6C928E-4252-4F33-8C34-E50A12A31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6678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B4BA-B63A-41EE-BACE-7FE50FB82DAD}"/>
              </a:ext>
            </a:extLst>
          </p:cNvPr>
          <p:cNvSpPr>
            <a:spLocks noGrp="1"/>
          </p:cNvSpPr>
          <p:nvPr>
            <p:ph type="title"/>
          </p:nvPr>
        </p:nvSpPr>
        <p:spPr/>
        <p:txBody>
          <a:bodyPr/>
          <a:lstStyle/>
          <a:p>
            <a:r>
              <a:rPr lang="en-GB"/>
              <a:t>Dates in Calculated tables</a:t>
            </a:r>
          </a:p>
        </p:txBody>
      </p:sp>
      <p:pic>
        <p:nvPicPr>
          <p:cNvPr id="4" name="Content Placeholder 3">
            <a:extLst>
              <a:ext uri="{FF2B5EF4-FFF2-40B4-BE49-F238E27FC236}">
                <a16:creationId xmlns:a16="http://schemas.microsoft.com/office/drawing/2014/main" id="{5DA135FA-DB27-44CE-BF06-6F7D0D2E5173}"/>
              </a:ext>
            </a:extLst>
          </p:cNvPr>
          <p:cNvPicPr>
            <a:picLocks noGrp="1" noChangeAspect="1"/>
          </p:cNvPicPr>
          <p:nvPr>
            <p:ph idx="1"/>
          </p:nvPr>
        </p:nvPicPr>
        <p:blipFill>
          <a:blip r:embed="rId2"/>
          <a:stretch>
            <a:fillRect/>
          </a:stretch>
        </p:blipFill>
        <p:spPr>
          <a:xfrm>
            <a:off x="3026523" y="2052638"/>
            <a:ext cx="5100730" cy="4195762"/>
          </a:xfrm>
          <a:prstGeom prst="rect">
            <a:avLst/>
          </a:prstGeom>
        </p:spPr>
      </p:pic>
    </p:spTree>
    <p:extLst>
      <p:ext uri="{BB962C8B-B14F-4D97-AF65-F5344CB8AC3E}">
        <p14:creationId xmlns:p14="http://schemas.microsoft.com/office/powerpoint/2010/main" val="103387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E255-9B97-4067-B281-82BEA36C4885}"/>
              </a:ext>
            </a:extLst>
          </p:cNvPr>
          <p:cNvSpPr>
            <a:spLocks noGrp="1"/>
          </p:cNvSpPr>
          <p:nvPr>
            <p:ph type="title"/>
          </p:nvPr>
        </p:nvSpPr>
        <p:spPr/>
        <p:txBody>
          <a:bodyPr/>
          <a:lstStyle/>
          <a:p>
            <a:r>
              <a:rPr lang="en-GB"/>
              <a:t>DAX Code - Dates table</a:t>
            </a:r>
          </a:p>
        </p:txBody>
      </p:sp>
      <p:pic>
        <p:nvPicPr>
          <p:cNvPr id="4" name="Content Placeholder 3">
            <a:extLst>
              <a:ext uri="{FF2B5EF4-FFF2-40B4-BE49-F238E27FC236}">
                <a16:creationId xmlns:a16="http://schemas.microsoft.com/office/drawing/2014/main" id="{7BA5ABDF-7C6E-45C7-ABFA-449B5B5BAB26}"/>
              </a:ext>
            </a:extLst>
          </p:cNvPr>
          <p:cNvPicPr>
            <a:picLocks noGrp="1" noChangeAspect="1"/>
          </p:cNvPicPr>
          <p:nvPr>
            <p:ph idx="1"/>
          </p:nvPr>
        </p:nvPicPr>
        <p:blipFill rotWithShape="1">
          <a:blip r:embed="rId2"/>
          <a:srcRect t="451"/>
          <a:stretch/>
        </p:blipFill>
        <p:spPr>
          <a:xfrm>
            <a:off x="2293740" y="1484671"/>
            <a:ext cx="7184559" cy="4845830"/>
          </a:xfrm>
          <a:prstGeom prst="rect">
            <a:avLst/>
          </a:prstGeom>
        </p:spPr>
      </p:pic>
    </p:spTree>
    <p:extLst>
      <p:ext uri="{BB962C8B-B14F-4D97-AF65-F5344CB8AC3E}">
        <p14:creationId xmlns:p14="http://schemas.microsoft.com/office/powerpoint/2010/main" val="246594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7E83-F494-4DB0-B907-CC3C5E81B704}"/>
              </a:ext>
            </a:extLst>
          </p:cNvPr>
          <p:cNvSpPr>
            <a:spLocks noGrp="1"/>
          </p:cNvSpPr>
          <p:nvPr>
            <p:ph type="title"/>
          </p:nvPr>
        </p:nvSpPr>
        <p:spPr>
          <a:xfrm>
            <a:off x="646111" y="452718"/>
            <a:ext cx="9404723" cy="1400530"/>
          </a:xfrm>
        </p:spPr>
        <p:txBody>
          <a:bodyPr>
            <a:normAutofit/>
          </a:bodyPr>
          <a:lstStyle/>
          <a:p>
            <a:r>
              <a:rPr lang="en-GB"/>
              <a:t>Golden rules when working with Date tables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59063104"/>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0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CB89-5646-4BBC-98E5-C5C4AF815F04}"/>
              </a:ext>
            </a:extLst>
          </p:cNvPr>
          <p:cNvSpPr>
            <a:spLocks noGrp="1"/>
          </p:cNvSpPr>
          <p:nvPr>
            <p:ph type="title"/>
          </p:nvPr>
        </p:nvSpPr>
        <p:spPr/>
        <p:txBody>
          <a:bodyPr/>
          <a:lstStyle/>
          <a:p>
            <a:r>
              <a:rPr lang="en-GB"/>
              <a:t>Time Intelligence Example formulas</a:t>
            </a:r>
          </a:p>
        </p:txBody>
      </p:sp>
      <p:graphicFrame>
        <p:nvGraphicFramePr>
          <p:cNvPr id="5" name="Table 4">
            <a:extLst>
              <a:ext uri="{FF2B5EF4-FFF2-40B4-BE49-F238E27FC236}">
                <a16:creationId xmlns:a16="http://schemas.microsoft.com/office/drawing/2014/main" id="{18B20A2A-63EC-4702-9CF7-AA201836604C}"/>
              </a:ext>
            </a:extLst>
          </p:cNvPr>
          <p:cNvGraphicFramePr>
            <a:graphicFrameLocks noGrp="1"/>
          </p:cNvGraphicFramePr>
          <p:nvPr>
            <p:extLst>
              <p:ext uri="{D42A27DB-BD31-4B8C-83A1-F6EECF244321}">
                <p14:modId xmlns:p14="http://schemas.microsoft.com/office/powerpoint/2010/main" val="1999822410"/>
              </p:ext>
            </p:extLst>
          </p:nvPr>
        </p:nvGraphicFramePr>
        <p:xfrm>
          <a:off x="984738" y="1604569"/>
          <a:ext cx="10726616" cy="3403600"/>
        </p:xfrm>
        <a:graphic>
          <a:graphicData uri="http://schemas.openxmlformats.org/drawingml/2006/table">
            <a:tbl>
              <a:tblPr firstRow="1" bandRow="1">
                <a:tableStyleId>{5C22544A-7EE6-4342-B048-85BDC9FD1C3A}</a:tableStyleId>
              </a:tblPr>
              <a:tblGrid>
                <a:gridCol w="2127739">
                  <a:extLst>
                    <a:ext uri="{9D8B030D-6E8A-4147-A177-3AD203B41FA5}">
                      <a16:colId xmlns:a16="http://schemas.microsoft.com/office/drawing/2014/main" val="221157199"/>
                    </a:ext>
                  </a:extLst>
                </a:gridCol>
                <a:gridCol w="8598877">
                  <a:extLst>
                    <a:ext uri="{9D8B030D-6E8A-4147-A177-3AD203B41FA5}">
                      <a16:colId xmlns:a16="http://schemas.microsoft.com/office/drawing/2014/main" val="4008755252"/>
                    </a:ext>
                  </a:extLst>
                </a:gridCol>
              </a:tblGrid>
              <a:tr h="370840">
                <a:tc>
                  <a:txBody>
                    <a:bodyPr/>
                    <a:lstStyle/>
                    <a:p>
                      <a:r>
                        <a:rPr lang="en-GB"/>
                        <a:t>Time Period</a:t>
                      </a:r>
                    </a:p>
                  </a:txBody>
                  <a:tcPr/>
                </a:tc>
                <a:tc>
                  <a:txBody>
                    <a:bodyPr/>
                    <a:lstStyle/>
                    <a:p>
                      <a:r>
                        <a:rPr lang="en-GB"/>
                        <a:t>Formula</a:t>
                      </a:r>
                    </a:p>
                  </a:txBody>
                  <a:tcPr/>
                </a:tc>
                <a:extLst>
                  <a:ext uri="{0D108BD9-81ED-4DB2-BD59-A6C34878D82A}">
                    <a16:rowId xmlns:a16="http://schemas.microsoft.com/office/drawing/2014/main" val="1149151324"/>
                  </a:ext>
                </a:extLst>
              </a:tr>
              <a:tr h="370840">
                <a:tc>
                  <a:txBody>
                    <a:bodyPr/>
                    <a:lstStyle/>
                    <a:p>
                      <a:r>
                        <a:rPr lang="en-GB"/>
                        <a:t>MTD</a:t>
                      </a:r>
                    </a:p>
                  </a:txBody>
                  <a:tcPr/>
                </a:tc>
                <a:tc>
                  <a:txBody>
                    <a:bodyPr/>
                    <a:lstStyle/>
                    <a:p>
                      <a:r>
                        <a:rPr lang="en-GB"/>
                        <a:t>= CALCULATE(SUM([</a:t>
                      </a:r>
                      <a:r>
                        <a:rPr lang="en-GB" err="1"/>
                        <a:t>RigCount</a:t>
                      </a:r>
                      <a:r>
                        <a:rPr lang="en-GB"/>
                        <a:t>]), DATESMTD(</a:t>
                      </a:r>
                      <a:r>
                        <a:rPr lang="en-GB" err="1"/>
                        <a:t>Dim_DateTime</a:t>
                      </a:r>
                      <a:r>
                        <a:rPr lang="en-GB"/>
                        <a:t>[Date]))</a:t>
                      </a:r>
                    </a:p>
                  </a:txBody>
                  <a:tcPr/>
                </a:tc>
                <a:extLst>
                  <a:ext uri="{0D108BD9-81ED-4DB2-BD59-A6C34878D82A}">
                    <a16:rowId xmlns:a16="http://schemas.microsoft.com/office/drawing/2014/main" val="1865794216"/>
                  </a:ext>
                </a:extLst>
              </a:tr>
              <a:tr h="370840">
                <a:tc>
                  <a:txBody>
                    <a:bodyPr/>
                    <a:lstStyle/>
                    <a:p>
                      <a:r>
                        <a:rPr lang="en-GB"/>
                        <a:t>QTD</a:t>
                      </a:r>
                    </a:p>
                  </a:txBody>
                  <a:tcPr/>
                </a:tc>
                <a:tc>
                  <a:txBody>
                    <a:bodyPr/>
                    <a:lstStyle/>
                    <a:p>
                      <a:r>
                        <a:rPr lang="en-GB"/>
                        <a:t>= CALCULATE(SUM([</a:t>
                      </a:r>
                      <a:r>
                        <a:rPr lang="en-GB" err="1"/>
                        <a:t>RigCount</a:t>
                      </a:r>
                      <a:r>
                        <a:rPr lang="en-GB"/>
                        <a:t>]), DATESQTD(</a:t>
                      </a:r>
                      <a:r>
                        <a:rPr lang="en-GB" err="1"/>
                        <a:t>Dim_DateTime</a:t>
                      </a:r>
                      <a:r>
                        <a:rPr lang="en-GB"/>
                        <a:t>[Date]))</a:t>
                      </a:r>
                    </a:p>
                  </a:txBody>
                  <a:tcPr/>
                </a:tc>
                <a:extLst>
                  <a:ext uri="{0D108BD9-81ED-4DB2-BD59-A6C34878D82A}">
                    <a16:rowId xmlns:a16="http://schemas.microsoft.com/office/drawing/2014/main" val="2311862837"/>
                  </a:ext>
                </a:extLst>
              </a:tr>
              <a:tr h="370840">
                <a:tc>
                  <a:txBody>
                    <a:bodyPr/>
                    <a:lstStyle/>
                    <a:p>
                      <a:r>
                        <a:rPr lang="en-GB"/>
                        <a:t>YTD</a:t>
                      </a:r>
                    </a:p>
                  </a:txBody>
                  <a:tcPr/>
                </a:tc>
                <a:tc>
                  <a:txBody>
                    <a:bodyPr/>
                    <a:lstStyle/>
                    <a:p>
                      <a:r>
                        <a:rPr lang="en-GB"/>
                        <a:t>= CALCULATE(Sum([</a:t>
                      </a:r>
                      <a:r>
                        <a:rPr lang="en-GB" err="1"/>
                        <a:t>RigCount</a:t>
                      </a:r>
                      <a:r>
                        <a:rPr lang="en-GB"/>
                        <a:t>]), DATESYTD(</a:t>
                      </a:r>
                      <a:r>
                        <a:rPr lang="en-GB" err="1"/>
                        <a:t>Dim_DateTime</a:t>
                      </a:r>
                      <a:r>
                        <a:rPr lang="en-GB"/>
                        <a:t>[Date])</a:t>
                      </a:r>
                    </a:p>
                  </a:txBody>
                  <a:tcPr/>
                </a:tc>
                <a:extLst>
                  <a:ext uri="{0D108BD9-81ED-4DB2-BD59-A6C34878D82A}">
                    <a16:rowId xmlns:a16="http://schemas.microsoft.com/office/drawing/2014/main" val="232256200"/>
                  </a:ext>
                </a:extLst>
              </a:tr>
              <a:tr h="370840">
                <a:tc>
                  <a:txBody>
                    <a:bodyPr/>
                    <a:lstStyle/>
                    <a:p>
                      <a:r>
                        <a:rPr lang="en-GB" err="1"/>
                        <a:t>PriorYearMTD</a:t>
                      </a:r>
                      <a:endParaRPr lang="en-GB"/>
                    </a:p>
                  </a:txBody>
                  <a:tcPr/>
                </a:tc>
                <a:tc>
                  <a:txBody>
                    <a:bodyPr/>
                    <a:lstStyle/>
                    <a:p>
                      <a:r>
                        <a:rPr lang="en-GB"/>
                        <a:t>= CALCULATE(Sum(</a:t>
                      </a:r>
                      <a:r>
                        <a:rPr lang="en-GB" err="1"/>
                        <a:t>RigCount</a:t>
                      </a:r>
                      <a:r>
                        <a:rPr lang="en-GB"/>
                        <a:t>]), DATEADD(DATESMTD(</a:t>
                      </a:r>
                      <a:r>
                        <a:rPr lang="en-GB" err="1"/>
                        <a:t>Dim_DateTime</a:t>
                      </a:r>
                      <a:r>
                        <a:rPr lang="en-GB"/>
                        <a:t>[Date]), -1, YEAR)</a:t>
                      </a:r>
                    </a:p>
                  </a:txBody>
                  <a:tcPr/>
                </a:tc>
                <a:extLst>
                  <a:ext uri="{0D108BD9-81ED-4DB2-BD59-A6C34878D82A}">
                    <a16:rowId xmlns:a16="http://schemas.microsoft.com/office/drawing/2014/main" val="1398288710"/>
                  </a:ext>
                </a:extLst>
              </a:tr>
              <a:tr h="370840">
                <a:tc>
                  <a:txBody>
                    <a:bodyPr/>
                    <a:lstStyle/>
                    <a:p>
                      <a:r>
                        <a:rPr lang="en-GB" err="1"/>
                        <a:t>PriorYearQTD</a:t>
                      </a:r>
                      <a:endParaRPr lang="en-GB"/>
                    </a:p>
                  </a:txBody>
                  <a:tcPr/>
                </a:tc>
                <a:tc>
                  <a:txBody>
                    <a:bodyPr/>
                    <a:lstStyle/>
                    <a:p>
                      <a:r>
                        <a:rPr lang="en-GB"/>
                        <a:t>= CALCULATE(Sum(</a:t>
                      </a:r>
                      <a:r>
                        <a:rPr lang="en-GB" err="1"/>
                        <a:t>RigCount</a:t>
                      </a:r>
                      <a:r>
                        <a:rPr lang="en-GB"/>
                        <a:t>]), DATEADD(DATESQTD(</a:t>
                      </a:r>
                      <a:r>
                        <a:rPr lang="en-GB" err="1"/>
                        <a:t>Dim_DateTime</a:t>
                      </a:r>
                      <a:r>
                        <a:rPr lang="en-GB"/>
                        <a:t>[Date]), -1, YEAR)</a:t>
                      </a:r>
                    </a:p>
                  </a:txBody>
                  <a:tcPr/>
                </a:tc>
                <a:extLst>
                  <a:ext uri="{0D108BD9-81ED-4DB2-BD59-A6C34878D82A}">
                    <a16:rowId xmlns:a16="http://schemas.microsoft.com/office/drawing/2014/main" val="3321280842"/>
                  </a:ext>
                </a:extLst>
              </a:tr>
              <a:tr h="370840">
                <a:tc>
                  <a:txBody>
                    <a:bodyPr/>
                    <a:lstStyle/>
                    <a:p>
                      <a:r>
                        <a:rPr lang="en-GB" err="1"/>
                        <a:t>PriorYearYTD</a:t>
                      </a:r>
                      <a:endParaRPr lang="en-GB"/>
                    </a:p>
                  </a:txBody>
                  <a:tcPr/>
                </a:tc>
                <a:tc>
                  <a:txBody>
                    <a:bodyPr/>
                    <a:lstStyle/>
                    <a:p>
                      <a:r>
                        <a:rPr lang="en-GB"/>
                        <a:t>= CALCULATE(Sum(</a:t>
                      </a:r>
                      <a:r>
                        <a:rPr lang="en-GB" err="1"/>
                        <a:t>RigCount</a:t>
                      </a:r>
                      <a:r>
                        <a:rPr lang="en-GB"/>
                        <a:t>]), DATEADD(DATESYTD(</a:t>
                      </a:r>
                      <a:r>
                        <a:rPr lang="en-GB" err="1"/>
                        <a:t>Dim_DateTime</a:t>
                      </a:r>
                      <a:r>
                        <a:rPr lang="en-GB"/>
                        <a:t>[Date]), -1, YEAR)</a:t>
                      </a:r>
                    </a:p>
                  </a:txBody>
                  <a:tcPr/>
                </a:tc>
                <a:extLst>
                  <a:ext uri="{0D108BD9-81ED-4DB2-BD59-A6C34878D82A}">
                    <a16:rowId xmlns:a16="http://schemas.microsoft.com/office/drawing/2014/main" val="3005194303"/>
                  </a:ext>
                </a:extLst>
              </a:tr>
            </a:tbl>
          </a:graphicData>
        </a:graphic>
      </p:graphicFrame>
    </p:spTree>
    <p:extLst>
      <p:ext uri="{BB962C8B-B14F-4D97-AF65-F5344CB8AC3E}">
        <p14:creationId xmlns:p14="http://schemas.microsoft.com/office/powerpoint/2010/main" val="4195119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8502-FE61-4077-92EF-D3A6AF529E35}"/>
              </a:ext>
            </a:extLst>
          </p:cNvPr>
          <p:cNvSpPr>
            <a:spLocks noGrp="1"/>
          </p:cNvSpPr>
          <p:nvPr>
            <p:ph type="title"/>
          </p:nvPr>
        </p:nvSpPr>
        <p:spPr/>
        <p:txBody>
          <a:bodyPr/>
          <a:lstStyle/>
          <a:p>
            <a:r>
              <a:rPr lang="en-GB"/>
              <a:t>DAX Editor</a:t>
            </a:r>
          </a:p>
        </p:txBody>
      </p:sp>
      <p:sp>
        <p:nvSpPr>
          <p:cNvPr id="5" name="Content Placeholder 4">
            <a:extLst>
              <a:ext uri="{FF2B5EF4-FFF2-40B4-BE49-F238E27FC236}">
                <a16:creationId xmlns:a16="http://schemas.microsoft.com/office/drawing/2014/main" id="{AB4101CF-8C5E-4683-8EEB-BD1264D32996}"/>
              </a:ext>
            </a:extLst>
          </p:cNvPr>
          <p:cNvSpPr>
            <a:spLocks noGrp="1"/>
          </p:cNvSpPr>
          <p:nvPr>
            <p:ph idx="1"/>
          </p:nvPr>
        </p:nvSpPr>
        <p:spPr/>
        <p:txBody>
          <a:bodyPr/>
          <a:lstStyle/>
          <a:p>
            <a:r>
              <a:rPr lang="en-GB"/>
              <a:t>Code highlighting</a:t>
            </a:r>
          </a:p>
          <a:p>
            <a:r>
              <a:rPr lang="en-GB"/>
              <a:t>No </a:t>
            </a:r>
            <a:r>
              <a:rPr lang="en-GB" err="1"/>
              <a:t>intellisense</a:t>
            </a:r>
            <a:endParaRPr lang="en-GB"/>
          </a:p>
          <a:p>
            <a:r>
              <a:rPr lang="en-GB"/>
              <a:t>Download from:</a:t>
            </a:r>
          </a:p>
          <a:p>
            <a:pPr lvl="1"/>
            <a:r>
              <a:rPr lang="en-GB">
                <a:hlinkClick r:id="rId2"/>
              </a:rPr>
              <a:t>http://daxeditor.codeplex.com</a:t>
            </a:r>
            <a:endParaRPr lang="en-GB"/>
          </a:p>
        </p:txBody>
      </p:sp>
      <p:pic>
        <p:nvPicPr>
          <p:cNvPr id="8" name="Picture 7">
            <a:extLst>
              <a:ext uri="{FF2B5EF4-FFF2-40B4-BE49-F238E27FC236}">
                <a16:creationId xmlns:a16="http://schemas.microsoft.com/office/drawing/2014/main" id="{28B6D980-7112-439C-9675-753EAB882BF7}"/>
              </a:ext>
            </a:extLst>
          </p:cNvPr>
          <p:cNvPicPr>
            <a:picLocks noChangeAspect="1"/>
          </p:cNvPicPr>
          <p:nvPr/>
        </p:nvPicPr>
        <p:blipFill>
          <a:blip r:embed="rId3"/>
          <a:stretch>
            <a:fillRect/>
          </a:stretch>
        </p:blipFill>
        <p:spPr>
          <a:xfrm>
            <a:off x="1909482" y="3774159"/>
            <a:ext cx="8423897" cy="2290465"/>
          </a:xfrm>
          <a:prstGeom prst="rect">
            <a:avLst/>
          </a:prstGeom>
        </p:spPr>
      </p:pic>
    </p:spTree>
    <p:extLst>
      <p:ext uri="{BB962C8B-B14F-4D97-AF65-F5344CB8AC3E}">
        <p14:creationId xmlns:p14="http://schemas.microsoft.com/office/powerpoint/2010/main" val="11430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0BBB-E985-4F4C-9F75-A4BF7AEBD65B}"/>
              </a:ext>
            </a:extLst>
          </p:cNvPr>
          <p:cNvSpPr>
            <a:spLocks noGrp="1"/>
          </p:cNvSpPr>
          <p:nvPr>
            <p:ph type="title"/>
          </p:nvPr>
        </p:nvSpPr>
        <p:spPr/>
        <p:txBody>
          <a:bodyPr/>
          <a:lstStyle/>
          <a:p>
            <a:r>
              <a:rPr lang="en-GB"/>
              <a:t>Table of contents</a:t>
            </a:r>
          </a:p>
        </p:txBody>
      </p:sp>
      <p:sp>
        <p:nvSpPr>
          <p:cNvPr id="3" name="Content Placeholder 2">
            <a:extLst>
              <a:ext uri="{FF2B5EF4-FFF2-40B4-BE49-F238E27FC236}">
                <a16:creationId xmlns:a16="http://schemas.microsoft.com/office/drawing/2014/main" id="{3FFD2675-26FA-42EC-87B7-063F05FCB8F2}"/>
              </a:ext>
            </a:extLst>
          </p:cNvPr>
          <p:cNvSpPr>
            <a:spLocks noGrp="1"/>
          </p:cNvSpPr>
          <p:nvPr>
            <p:ph idx="1"/>
          </p:nvPr>
        </p:nvSpPr>
        <p:spPr/>
        <p:txBody>
          <a:bodyPr/>
          <a:lstStyle/>
          <a:p>
            <a:endParaRPr lang="en-GB"/>
          </a:p>
          <a:p>
            <a:r>
              <a:rPr lang="en-GB"/>
              <a:t>BI Process</a:t>
            </a:r>
          </a:p>
          <a:p>
            <a:r>
              <a:rPr lang="en-GB"/>
              <a:t>Azure Analysis Services, optimisations, Azure functions</a:t>
            </a:r>
          </a:p>
          <a:p>
            <a:r>
              <a:rPr lang="en-GB"/>
              <a:t>Data Analytics Expressions (</a:t>
            </a:r>
            <a:r>
              <a:rPr lang="en-GB" err="1"/>
              <a:t>a.k.a</a:t>
            </a:r>
            <a:r>
              <a:rPr lang="en-GB"/>
              <a:t> DAX)</a:t>
            </a:r>
          </a:p>
          <a:p>
            <a:r>
              <a:rPr lang="en-GB" b="1"/>
              <a:t>PowerBI</a:t>
            </a:r>
          </a:p>
          <a:p>
            <a:r>
              <a:rPr lang="en-GB"/>
              <a:t>Summary – quick takes</a:t>
            </a:r>
          </a:p>
          <a:p>
            <a:r>
              <a:rPr lang="en-GB"/>
              <a:t>Q&amp;A</a:t>
            </a:r>
          </a:p>
        </p:txBody>
      </p:sp>
    </p:spTree>
    <p:extLst>
      <p:ext uri="{BB962C8B-B14F-4D97-AF65-F5344CB8AC3E}">
        <p14:creationId xmlns:p14="http://schemas.microsoft.com/office/powerpoint/2010/main" val="379959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7" name="Freeform: Shap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9949B4-C533-44BB-8B84-D06EA3A4E032}"/>
              </a:ext>
            </a:extLst>
          </p:cNvPr>
          <p:cNvSpPr>
            <a:spLocks noGrp="1"/>
          </p:cNvSpPr>
          <p:nvPr>
            <p:ph type="title"/>
          </p:nvPr>
        </p:nvSpPr>
        <p:spPr>
          <a:xfrm>
            <a:off x="643855" y="1447799"/>
            <a:ext cx="3108626" cy="1444752"/>
          </a:xfrm>
        </p:spPr>
        <p:txBody>
          <a:bodyPr anchor="b">
            <a:normAutofit/>
          </a:bodyPr>
          <a:lstStyle/>
          <a:p>
            <a:pPr>
              <a:lnSpc>
                <a:spcPct val="90000"/>
              </a:lnSpc>
            </a:pPr>
            <a:r>
              <a:rPr lang="en-GB" sz="3200">
                <a:solidFill>
                  <a:srgbClr val="EBEBEB"/>
                </a:solidFill>
              </a:rPr>
              <a:t>Common cloud service models</a:t>
            </a:r>
          </a:p>
        </p:txBody>
      </p:sp>
      <p:sp>
        <p:nvSpPr>
          <p:cNvPr id="9" name="Content Placeholder 8"/>
          <p:cNvSpPr>
            <a:spLocks noGrp="1"/>
          </p:cNvSpPr>
          <p:nvPr>
            <p:ph idx="1"/>
          </p:nvPr>
        </p:nvSpPr>
        <p:spPr>
          <a:xfrm>
            <a:off x="643855" y="3072385"/>
            <a:ext cx="3108057" cy="2947415"/>
          </a:xfrm>
        </p:spPr>
        <p:txBody>
          <a:bodyPr>
            <a:normAutofit/>
          </a:bodyPr>
          <a:lstStyle/>
          <a:p>
            <a:r>
              <a:rPr lang="en-US" sz="1400">
                <a:solidFill>
                  <a:srgbClr val="FFFFFF"/>
                </a:solidFill>
              </a:rPr>
              <a:t>Infrastructure as a Service (IaaS)</a:t>
            </a:r>
          </a:p>
        </p:txBody>
      </p:sp>
      <p:sp>
        <p:nvSpPr>
          <p:cNvPr id="3" name="TextBox 2">
            <a:extLst>
              <a:ext uri="{FF2B5EF4-FFF2-40B4-BE49-F238E27FC236}">
                <a16:creationId xmlns:a16="http://schemas.microsoft.com/office/drawing/2014/main" id="{455DDF49-61AE-4D80-9692-53344C98775D}"/>
              </a:ext>
            </a:extLst>
          </p:cNvPr>
          <p:cNvSpPr txBox="1"/>
          <p:nvPr/>
        </p:nvSpPr>
        <p:spPr>
          <a:xfrm>
            <a:off x="4916980" y="1402536"/>
            <a:ext cx="2005780" cy="1200329"/>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spPr>
        <p:txBody>
          <a:bodyPr wrap="square" rtlCol="0">
            <a:spAutoFit/>
          </a:bodyPr>
          <a:lstStyle/>
          <a:p>
            <a:pPr algn="ctr"/>
            <a:r>
              <a:rPr lang="en-GB" b="1">
                <a:solidFill>
                  <a:schemeClr val="bg1"/>
                </a:solidFill>
              </a:rPr>
              <a:t>IaaS</a:t>
            </a:r>
          </a:p>
          <a:p>
            <a:pPr algn="ctr"/>
            <a:endParaRPr lang="en-GB" b="1">
              <a:solidFill>
                <a:schemeClr val="bg1"/>
              </a:solidFill>
            </a:endParaRPr>
          </a:p>
          <a:p>
            <a:pPr algn="ctr"/>
            <a:r>
              <a:rPr lang="en-GB" b="1">
                <a:solidFill>
                  <a:schemeClr val="bg1"/>
                </a:solidFill>
              </a:rPr>
              <a:t>Hosted virtual DB servers</a:t>
            </a:r>
          </a:p>
        </p:txBody>
      </p:sp>
      <p:sp>
        <p:nvSpPr>
          <p:cNvPr id="10" name="TextBox 9">
            <a:extLst>
              <a:ext uri="{FF2B5EF4-FFF2-40B4-BE49-F238E27FC236}">
                <a16:creationId xmlns:a16="http://schemas.microsoft.com/office/drawing/2014/main" id="{B8D8C0FA-EE77-40B6-A1D3-8BD6BE526A62}"/>
              </a:ext>
            </a:extLst>
          </p:cNvPr>
          <p:cNvSpPr txBox="1"/>
          <p:nvPr/>
        </p:nvSpPr>
        <p:spPr>
          <a:xfrm>
            <a:off x="7135960" y="1402535"/>
            <a:ext cx="2005780" cy="1200329"/>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spPr>
        <p:txBody>
          <a:bodyPr wrap="square" rtlCol="0">
            <a:spAutoFit/>
          </a:bodyPr>
          <a:lstStyle/>
          <a:p>
            <a:pPr algn="ctr"/>
            <a:r>
              <a:rPr lang="en-GB" b="1">
                <a:solidFill>
                  <a:schemeClr val="bg1"/>
                </a:solidFill>
              </a:rPr>
              <a:t>PaaS</a:t>
            </a:r>
          </a:p>
          <a:p>
            <a:pPr algn="ctr"/>
            <a:endParaRPr lang="en-GB" b="1">
              <a:solidFill>
                <a:schemeClr val="bg1"/>
              </a:solidFill>
            </a:endParaRPr>
          </a:p>
          <a:p>
            <a:pPr algn="ctr"/>
            <a:r>
              <a:rPr lang="en-GB" b="1">
                <a:solidFill>
                  <a:schemeClr val="bg1"/>
                </a:solidFill>
              </a:rPr>
              <a:t>“Build Your Own” platforms</a:t>
            </a:r>
          </a:p>
        </p:txBody>
      </p:sp>
      <p:sp>
        <p:nvSpPr>
          <p:cNvPr id="11" name="TextBox 10">
            <a:extLst>
              <a:ext uri="{FF2B5EF4-FFF2-40B4-BE49-F238E27FC236}">
                <a16:creationId xmlns:a16="http://schemas.microsoft.com/office/drawing/2014/main" id="{0E9FC25F-1EBE-4F60-A429-0E8E21C54AEB}"/>
              </a:ext>
            </a:extLst>
          </p:cNvPr>
          <p:cNvSpPr txBox="1"/>
          <p:nvPr/>
        </p:nvSpPr>
        <p:spPr>
          <a:xfrm>
            <a:off x="9354940" y="1402534"/>
            <a:ext cx="2005780" cy="1200329"/>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p:spPr>
        <p:txBody>
          <a:bodyPr wrap="square" rtlCol="0">
            <a:spAutoFit/>
          </a:bodyPr>
          <a:lstStyle/>
          <a:p>
            <a:pPr algn="ctr"/>
            <a:r>
              <a:rPr lang="en-GB" b="1">
                <a:solidFill>
                  <a:schemeClr val="bg1"/>
                </a:solidFill>
              </a:rPr>
              <a:t>SaaS</a:t>
            </a:r>
          </a:p>
          <a:p>
            <a:pPr algn="ctr"/>
            <a:endParaRPr lang="en-GB" b="1">
              <a:solidFill>
                <a:schemeClr val="bg1"/>
              </a:solidFill>
            </a:endParaRPr>
          </a:p>
          <a:p>
            <a:pPr algn="ctr"/>
            <a:r>
              <a:rPr lang="en-GB" b="1">
                <a:solidFill>
                  <a:schemeClr val="bg1"/>
                </a:solidFill>
              </a:rPr>
              <a:t>“BI as a service” apps</a:t>
            </a:r>
          </a:p>
        </p:txBody>
      </p:sp>
      <p:sp>
        <p:nvSpPr>
          <p:cNvPr id="5" name="TextBox 4">
            <a:extLst>
              <a:ext uri="{FF2B5EF4-FFF2-40B4-BE49-F238E27FC236}">
                <a16:creationId xmlns:a16="http://schemas.microsoft.com/office/drawing/2014/main" id="{364A02B8-7163-4254-AA83-88F608F3DCFA}"/>
              </a:ext>
            </a:extLst>
          </p:cNvPr>
          <p:cNvSpPr txBox="1"/>
          <p:nvPr/>
        </p:nvSpPr>
        <p:spPr>
          <a:xfrm>
            <a:off x="4906297" y="2816956"/>
            <a:ext cx="2025445" cy="1200329"/>
          </a:xfrm>
          <a:prstGeom prst="rect">
            <a:avLst/>
          </a:prstGeom>
          <a:noFill/>
        </p:spPr>
        <p:txBody>
          <a:bodyPr wrap="square" rtlCol="0">
            <a:spAutoFit/>
          </a:bodyPr>
          <a:lstStyle/>
          <a:p>
            <a:pPr marL="285750" indent="-285750">
              <a:buFont typeface="Arial" panose="020B0604020202020204" pitchFamily="34" charset="0"/>
              <a:buChar char="•"/>
            </a:pPr>
            <a:r>
              <a:rPr lang="en-GB" sz="1200"/>
              <a:t>Deploy your own solution in the cloud</a:t>
            </a:r>
          </a:p>
          <a:p>
            <a:pPr marL="285750" indent="-285750">
              <a:buFont typeface="Arial" panose="020B0604020202020204" pitchFamily="34" charset="0"/>
              <a:buChar char="•"/>
            </a:pPr>
            <a:r>
              <a:rPr lang="en-GB" sz="1200"/>
              <a:t>Low upfront (licensing of VM software etc..</a:t>
            </a:r>
          </a:p>
          <a:p>
            <a:pPr marL="285750" indent="-285750">
              <a:buFont typeface="Arial" panose="020B0604020202020204" pitchFamily="34" charset="0"/>
              <a:buChar char="•"/>
            </a:pPr>
            <a:endParaRPr lang="en-GB" sz="1200"/>
          </a:p>
        </p:txBody>
      </p:sp>
      <p:sp>
        <p:nvSpPr>
          <p:cNvPr id="16" name="TextBox 15">
            <a:extLst>
              <a:ext uri="{FF2B5EF4-FFF2-40B4-BE49-F238E27FC236}">
                <a16:creationId xmlns:a16="http://schemas.microsoft.com/office/drawing/2014/main" id="{9903C04D-B039-40ED-A6A2-269467ED0BA2}"/>
              </a:ext>
            </a:extLst>
          </p:cNvPr>
          <p:cNvSpPr txBox="1"/>
          <p:nvPr/>
        </p:nvSpPr>
        <p:spPr>
          <a:xfrm>
            <a:off x="7116295" y="2828835"/>
            <a:ext cx="2025445" cy="1754326"/>
          </a:xfrm>
          <a:prstGeom prst="rect">
            <a:avLst/>
          </a:prstGeom>
          <a:noFill/>
        </p:spPr>
        <p:txBody>
          <a:bodyPr wrap="square" rtlCol="0">
            <a:spAutoFit/>
          </a:bodyPr>
          <a:lstStyle/>
          <a:p>
            <a:pPr marL="285750" indent="-285750">
              <a:buFont typeface="Arial" panose="020B0604020202020204" pitchFamily="34" charset="0"/>
              <a:buChar char="•"/>
            </a:pPr>
            <a:r>
              <a:rPr lang="en-GB" sz="1200"/>
              <a:t>Cloud-based platform services</a:t>
            </a:r>
          </a:p>
          <a:p>
            <a:pPr marL="285750" indent="-285750">
              <a:buFont typeface="Arial" panose="020B0604020202020204" pitchFamily="34" charset="0"/>
              <a:buChar char="•"/>
            </a:pPr>
            <a:r>
              <a:rPr lang="en-GB" sz="1200"/>
              <a:t>Low cost, pay-per use</a:t>
            </a:r>
          </a:p>
          <a:p>
            <a:pPr marL="285750" indent="-285750">
              <a:buFont typeface="Arial" panose="020B0604020202020204" pitchFamily="34" charset="0"/>
              <a:buChar char="•"/>
            </a:pPr>
            <a:r>
              <a:rPr lang="en-GB" sz="1200"/>
              <a:t>Allows/requires custom development to some extent</a:t>
            </a:r>
          </a:p>
          <a:p>
            <a:pPr marL="285750" indent="-285750">
              <a:buFont typeface="Arial" panose="020B0604020202020204" pitchFamily="34" charset="0"/>
              <a:buChar char="•"/>
            </a:pPr>
            <a:endParaRPr lang="en-GB" sz="1200"/>
          </a:p>
        </p:txBody>
      </p:sp>
      <p:sp>
        <p:nvSpPr>
          <p:cNvPr id="18" name="TextBox 17">
            <a:extLst>
              <a:ext uri="{FF2B5EF4-FFF2-40B4-BE49-F238E27FC236}">
                <a16:creationId xmlns:a16="http://schemas.microsoft.com/office/drawing/2014/main" id="{65773E9B-8E4F-4478-98B4-EE0DDAAF0FB4}"/>
              </a:ext>
            </a:extLst>
          </p:cNvPr>
          <p:cNvSpPr txBox="1"/>
          <p:nvPr/>
        </p:nvSpPr>
        <p:spPr>
          <a:xfrm>
            <a:off x="9345107" y="2850347"/>
            <a:ext cx="2148803" cy="1384995"/>
          </a:xfrm>
          <a:prstGeom prst="rect">
            <a:avLst/>
          </a:prstGeom>
          <a:noFill/>
        </p:spPr>
        <p:txBody>
          <a:bodyPr wrap="square" rtlCol="0">
            <a:spAutoFit/>
          </a:bodyPr>
          <a:lstStyle/>
          <a:p>
            <a:pPr marL="285750" indent="-285750">
              <a:buFont typeface="Arial" panose="020B0604020202020204" pitchFamily="34" charset="0"/>
              <a:buChar char="•"/>
            </a:pPr>
            <a:r>
              <a:rPr lang="en-GB" sz="1200"/>
              <a:t>Packaged BI solutions</a:t>
            </a:r>
          </a:p>
          <a:p>
            <a:pPr marL="285750" indent="-285750">
              <a:buFont typeface="Arial" panose="020B0604020202020204" pitchFamily="34" charset="0"/>
              <a:buChar char="•"/>
            </a:pPr>
            <a:r>
              <a:rPr lang="en-GB" sz="1200"/>
              <a:t>“Easy” management and implementation</a:t>
            </a:r>
          </a:p>
          <a:p>
            <a:pPr marL="285750" indent="-285750">
              <a:buFont typeface="Arial" panose="020B0604020202020204" pitchFamily="34" charset="0"/>
              <a:buChar char="•"/>
            </a:pPr>
            <a:r>
              <a:rPr lang="en-GB" sz="1200"/>
              <a:t>No design flexibility; custom apps are off the table</a:t>
            </a:r>
          </a:p>
          <a:p>
            <a:pPr marL="285750" indent="-285750">
              <a:buFont typeface="Arial" panose="020B0604020202020204" pitchFamily="34" charset="0"/>
              <a:buChar char="•"/>
            </a:pPr>
            <a:endParaRPr lang="en-GB" sz="1200"/>
          </a:p>
        </p:txBody>
      </p:sp>
      <p:sp>
        <p:nvSpPr>
          <p:cNvPr id="14" name="Content Placeholder 8">
            <a:extLst>
              <a:ext uri="{FF2B5EF4-FFF2-40B4-BE49-F238E27FC236}">
                <a16:creationId xmlns:a16="http://schemas.microsoft.com/office/drawing/2014/main" id="{42EEC125-0901-4EF4-B16D-0DB2A34F7B88}"/>
              </a:ext>
            </a:extLst>
          </p:cNvPr>
          <p:cNvSpPr txBox="1">
            <a:spLocks/>
          </p:cNvSpPr>
          <p:nvPr/>
        </p:nvSpPr>
        <p:spPr>
          <a:xfrm>
            <a:off x="643853" y="4000502"/>
            <a:ext cx="3108057" cy="29474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400">
                <a:solidFill>
                  <a:srgbClr val="FFFFFF"/>
                </a:solidFill>
              </a:rPr>
              <a:t>Software as a service (SaaS)</a:t>
            </a:r>
          </a:p>
        </p:txBody>
      </p:sp>
      <p:sp>
        <p:nvSpPr>
          <p:cNvPr id="20" name="Content Placeholder 8">
            <a:extLst>
              <a:ext uri="{FF2B5EF4-FFF2-40B4-BE49-F238E27FC236}">
                <a16:creationId xmlns:a16="http://schemas.microsoft.com/office/drawing/2014/main" id="{1102396E-7B63-4B61-97BA-4CEF76522EA6}"/>
              </a:ext>
            </a:extLst>
          </p:cNvPr>
          <p:cNvSpPr txBox="1">
            <a:spLocks/>
          </p:cNvSpPr>
          <p:nvPr/>
        </p:nvSpPr>
        <p:spPr>
          <a:xfrm>
            <a:off x="643854" y="3610190"/>
            <a:ext cx="3108057" cy="29474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400">
                <a:solidFill>
                  <a:srgbClr val="FFFFFF"/>
                </a:solidFill>
              </a:rPr>
              <a:t>Platform as a service (PaaS)</a:t>
            </a:r>
          </a:p>
        </p:txBody>
      </p:sp>
    </p:spTree>
    <p:extLst>
      <p:ext uri="{BB962C8B-B14F-4D97-AF65-F5344CB8AC3E}">
        <p14:creationId xmlns:p14="http://schemas.microsoft.com/office/powerpoint/2010/main" val="306513127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P spid="10" grpId="0" animBg="1"/>
      <p:bldP spid="11" grpId="0" animBg="1"/>
      <p:bldP spid="5" grpId="0"/>
      <p:bldP spid="16" grpId="0"/>
      <p:bldP spid="18" grpId="0"/>
      <p:bldP spid="14"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5CAC-3B8B-49E9-8199-66452B3DF3F4}"/>
              </a:ext>
            </a:extLst>
          </p:cNvPr>
          <p:cNvSpPr>
            <a:spLocks noGrp="1"/>
          </p:cNvSpPr>
          <p:nvPr>
            <p:ph type="title"/>
          </p:nvPr>
        </p:nvSpPr>
        <p:spPr/>
        <p:txBody>
          <a:bodyPr/>
          <a:lstStyle/>
          <a:p>
            <a:r>
              <a:rPr lang="en-GB"/>
              <a:t>Power BI: experience your data</a:t>
            </a:r>
          </a:p>
        </p:txBody>
      </p:sp>
      <p:pic>
        <p:nvPicPr>
          <p:cNvPr id="2050" name="Picture 2" descr="Image result for powerbi">
            <a:extLst>
              <a:ext uri="{FF2B5EF4-FFF2-40B4-BE49-F238E27FC236}">
                <a16:creationId xmlns:a16="http://schemas.microsoft.com/office/drawing/2014/main" id="{B9B3D230-64D6-4986-A09E-B94394D65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53" y="2052918"/>
            <a:ext cx="5537384" cy="3371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owerbi">
            <a:extLst>
              <a:ext uri="{FF2B5EF4-FFF2-40B4-BE49-F238E27FC236}">
                <a16:creationId xmlns:a16="http://schemas.microsoft.com/office/drawing/2014/main" id="{C49AC967-261D-4BCD-BD46-B74374231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560" y="2539769"/>
            <a:ext cx="5259355" cy="225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6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5CAC-3B8B-49E9-8199-66452B3DF3F4}"/>
              </a:ext>
            </a:extLst>
          </p:cNvPr>
          <p:cNvSpPr>
            <a:spLocks noGrp="1"/>
          </p:cNvSpPr>
          <p:nvPr>
            <p:ph type="title"/>
          </p:nvPr>
        </p:nvSpPr>
        <p:spPr/>
        <p:txBody>
          <a:bodyPr/>
          <a:lstStyle/>
          <a:p>
            <a:r>
              <a:rPr lang="en-GB"/>
              <a:t>Power BI: experience your data</a:t>
            </a:r>
          </a:p>
        </p:txBody>
      </p:sp>
      <p:sp>
        <p:nvSpPr>
          <p:cNvPr id="6" name="Content Placeholder 2">
            <a:extLst>
              <a:ext uri="{FF2B5EF4-FFF2-40B4-BE49-F238E27FC236}">
                <a16:creationId xmlns:a16="http://schemas.microsoft.com/office/drawing/2014/main" id="{453C4D3B-DCE6-4669-A706-79FD519F59F2}"/>
              </a:ext>
            </a:extLst>
          </p:cNvPr>
          <p:cNvSpPr txBox="1">
            <a:spLocks/>
          </p:cNvSpPr>
          <p:nvPr/>
        </p:nvSpPr>
        <p:spPr>
          <a:xfrm>
            <a:off x="457200" y="1853248"/>
            <a:ext cx="7667813" cy="419548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a:t>A fully cloud-based self-service BI offering: </a:t>
            </a:r>
            <a:r>
              <a:rPr lang="en-GB" b="1"/>
              <a:t>powerbi.com</a:t>
            </a:r>
          </a:p>
          <a:p>
            <a:r>
              <a:rPr lang="en-GB"/>
              <a:t>Mobile compatible</a:t>
            </a:r>
          </a:p>
          <a:p>
            <a:r>
              <a:rPr lang="en-GB"/>
              <a:t>A very powerful tool having the features of the following:</a:t>
            </a:r>
          </a:p>
          <a:p>
            <a:pPr lvl="1"/>
            <a:r>
              <a:rPr lang="en-GB" b="1"/>
              <a:t>Power Query: </a:t>
            </a:r>
            <a:r>
              <a:rPr lang="en-GB"/>
              <a:t>Data mash up and transformation tool</a:t>
            </a:r>
          </a:p>
          <a:p>
            <a:pPr lvl="1"/>
            <a:r>
              <a:rPr lang="en-GB" b="1"/>
              <a:t>Power Pivot: </a:t>
            </a:r>
            <a:r>
              <a:rPr lang="en-GB"/>
              <a:t>In-memory tabular data modelling tool</a:t>
            </a:r>
          </a:p>
          <a:p>
            <a:pPr lvl="1"/>
            <a:r>
              <a:rPr lang="en-GB" b="1"/>
              <a:t>Power View: </a:t>
            </a:r>
            <a:r>
              <a:rPr lang="en-GB"/>
              <a:t>Data visualisation tool</a:t>
            </a:r>
          </a:p>
          <a:p>
            <a:pPr lvl="1"/>
            <a:r>
              <a:rPr lang="en-GB" b="1"/>
              <a:t>Power Map: </a:t>
            </a:r>
            <a:r>
              <a:rPr lang="en-GB"/>
              <a:t>3D Geo-spatial data visualization tool</a:t>
            </a:r>
          </a:p>
          <a:p>
            <a:pPr lvl="1"/>
            <a:r>
              <a:rPr lang="en-GB" b="1"/>
              <a:t>Power Q&amp;A: </a:t>
            </a:r>
            <a:r>
              <a:rPr lang="en-GB"/>
              <a:t>Natural language question and answering engine</a:t>
            </a:r>
          </a:p>
          <a:p>
            <a:pPr lvl="1"/>
            <a:r>
              <a:rPr lang="en-GB" b="1"/>
              <a:t>Power BI Desktop: </a:t>
            </a:r>
            <a:r>
              <a:rPr lang="en-GB"/>
              <a:t>A powerful companion development tool for PowerBI</a:t>
            </a:r>
          </a:p>
        </p:txBody>
      </p:sp>
      <p:pic>
        <p:nvPicPr>
          <p:cNvPr id="3076" name="Picture 4" descr="Image result for powerbi">
            <a:extLst>
              <a:ext uri="{FF2B5EF4-FFF2-40B4-BE49-F238E27FC236}">
                <a16:creationId xmlns:a16="http://schemas.microsoft.com/office/drawing/2014/main" id="{9C45DFBF-5EBE-4A48-82C0-AD7E93A7D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133" y="2874663"/>
            <a:ext cx="33337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7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15115-95FB-41E0-86F3-8744438C09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id="{8222A33F-BE2D-4D69-92A0-5DF8B17BAA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 name="Freeform: Shape 12">
            <a:extLst>
              <a:ext uri="{FF2B5EF4-FFF2-40B4-BE49-F238E27FC236}">
                <a16:creationId xmlns:a16="http://schemas.microsoft.com/office/drawing/2014/main" id="{CE1C74D0-9609-468A-9597-5D87C8A42B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descr="A screenshot of a cell phone&#10;&#10;Description generated with very high confidence">
            <a:extLst>
              <a:ext uri="{FF2B5EF4-FFF2-40B4-BE49-F238E27FC236}">
                <a16:creationId xmlns:a16="http://schemas.microsoft.com/office/drawing/2014/main" id="{19B6F057-AE43-484F-A7D9-E677B0EB9DDE}"/>
              </a:ext>
            </a:extLst>
          </p:cNvPr>
          <p:cNvPicPr>
            <a:picLocks noChangeAspect="1"/>
          </p:cNvPicPr>
          <p:nvPr/>
        </p:nvPicPr>
        <p:blipFill rotWithShape="1">
          <a:blip r:embed="rId2"/>
          <a:srcRect l="5171"/>
          <a:stretch/>
        </p:blipFill>
        <p:spPr>
          <a:xfrm>
            <a:off x="8828504" y="647698"/>
            <a:ext cx="1450614" cy="5562601"/>
          </a:xfrm>
          <a:prstGeom prst="rect">
            <a:avLst/>
          </a:prstGeom>
          <a:effectLst/>
        </p:spPr>
      </p:pic>
      <p:sp>
        <p:nvSpPr>
          <p:cNvPr id="15" name="Rectangle 14">
            <a:extLst>
              <a:ext uri="{FF2B5EF4-FFF2-40B4-BE49-F238E27FC236}">
                <a16:creationId xmlns:a16="http://schemas.microsoft.com/office/drawing/2014/main" id="{C137128D-E594-4905-9F76-E385F0831D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70BADC2-E655-44C5-9337-E42B66E496FD}"/>
              </a:ext>
            </a:extLst>
          </p:cNvPr>
          <p:cNvSpPr>
            <a:spLocks noGrp="1"/>
          </p:cNvSpPr>
          <p:nvPr>
            <p:ph type="title"/>
          </p:nvPr>
        </p:nvSpPr>
        <p:spPr>
          <a:xfrm>
            <a:off x="648930" y="629266"/>
            <a:ext cx="5616217" cy="1622321"/>
          </a:xfrm>
        </p:spPr>
        <p:txBody>
          <a:bodyPr>
            <a:normAutofit/>
          </a:bodyPr>
          <a:lstStyle/>
          <a:p>
            <a:r>
              <a:rPr lang="en-GB">
                <a:solidFill>
                  <a:srgbClr val="EBEBEB"/>
                </a:solidFill>
              </a:rPr>
              <a:t>PowerBI Filtering</a:t>
            </a:r>
          </a:p>
        </p:txBody>
      </p:sp>
      <p:sp>
        <p:nvSpPr>
          <p:cNvPr id="3" name="Content Placeholder 2">
            <a:extLst>
              <a:ext uri="{FF2B5EF4-FFF2-40B4-BE49-F238E27FC236}">
                <a16:creationId xmlns:a16="http://schemas.microsoft.com/office/drawing/2014/main" id="{0B26DB23-6F05-4E1D-89D5-746DB32AC633}"/>
              </a:ext>
            </a:extLst>
          </p:cNvPr>
          <p:cNvSpPr>
            <a:spLocks noGrp="1"/>
          </p:cNvSpPr>
          <p:nvPr>
            <p:ph idx="1"/>
          </p:nvPr>
        </p:nvSpPr>
        <p:spPr>
          <a:xfrm>
            <a:off x="648931" y="2438400"/>
            <a:ext cx="5616216" cy="3785419"/>
          </a:xfrm>
        </p:spPr>
        <p:txBody>
          <a:bodyPr>
            <a:normAutofit/>
          </a:bodyPr>
          <a:lstStyle/>
          <a:p>
            <a:r>
              <a:rPr lang="en-GB" b="1">
                <a:solidFill>
                  <a:srgbClr val="FFFFFF"/>
                </a:solidFill>
              </a:rPr>
              <a:t>Visual level filters</a:t>
            </a:r>
          </a:p>
          <a:p>
            <a:pPr lvl="1"/>
            <a:r>
              <a:rPr lang="en-GB">
                <a:solidFill>
                  <a:srgbClr val="FFFFFF"/>
                </a:solidFill>
              </a:rPr>
              <a:t>Affects only the visual in the page</a:t>
            </a:r>
          </a:p>
          <a:p>
            <a:r>
              <a:rPr lang="en-GB" b="1">
                <a:solidFill>
                  <a:srgbClr val="FFFFFF"/>
                </a:solidFill>
              </a:rPr>
              <a:t>Page level filters</a:t>
            </a:r>
          </a:p>
          <a:p>
            <a:pPr lvl="1"/>
            <a:r>
              <a:rPr lang="en-GB">
                <a:solidFill>
                  <a:srgbClr val="FFFFFF"/>
                </a:solidFill>
              </a:rPr>
              <a:t>Filters the whole page in a report</a:t>
            </a:r>
          </a:p>
          <a:p>
            <a:r>
              <a:rPr lang="en-GB" b="1">
                <a:solidFill>
                  <a:srgbClr val="FFFFFF"/>
                </a:solidFill>
              </a:rPr>
              <a:t>Report level filters</a:t>
            </a:r>
          </a:p>
          <a:p>
            <a:pPr lvl="1"/>
            <a:r>
              <a:rPr lang="en-GB">
                <a:solidFill>
                  <a:srgbClr val="FFFFFF"/>
                </a:solidFill>
              </a:rPr>
              <a:t>Sets the filter for the whole report</a:t>
            </a:r>
          </a:p>
        </p:txBody>
      </p:sp>
    </p:spTree>
    <p:extLst>
      <p:ext uri="{BB962C8B-B14F-4D97-AF65-F5344CB8AC3E}">
        <p14:creationId xmlns:p14="http://schemas.microsoft.com/office/powerpoint/2010/main" val="2353464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CF7F-88B2-4F68-AF50-0088873327A9}"/>
              </a:ext>
            </a:extLst>
          </p:cNvPr>
          <p:cNvSpPr>
            <a:spLocks noGrp="1"/>
          </p:cNvSpPr>
          <p:nvPr>
            <p:ph type="title"/>
          </p:nvPr>
        </p:nvSpPr>
        <p:spPr>
          <a:xfrm>
            <a:off x="646111" y="452718"/>
            <a:ext cx="9404723" cy="1400530"/>
          </a:xfrm>
        </p:spPr>
        <p:txBody>
          <a:bodyPr/>
          <a:lstStyle/>
          <a:p>
            <a:r>
              <a:rPr lang="en-GB"/>
              <a:t>PowerBI Latest features – Sep 2017</a:t>
            </a:r>
          </a:p>
        </p:txBody>
      </p:sp>
      <p:sp>
        <p:nvSpPr>
          <p:cNvPr id="3" name="Content Placeholder 2">
            <a:extLst>
              <a:ext uri="{FF2B5EF4-FFF2-40B4-BE49-F238E27FC236}">
                <a16:creationId xmlns:a16="http://schemas.microsoft.com/office/drawing/2014/main" id="{3D1E926D-C1E3-43B1-929D-46A61FC04469}"/>
              </a:ext>
            </a:extLst>
          </p:cNvPr>
          <p:cNvSpPr>
            <a:spLocks noGrp="1"/>
          </p:cNvSpPr>
          <p:nvPr>
            <p:ph idx="1"/>
          </p:nvPr>
        </p:nvSpPr>
        <p:spPr>
          <a:xfrm>
            <a:off x="1103312" y="2052918"/>
            <a:ext cx="8946541" cy="4195481"/>
          </a:xfrm>
        </p:spPr>
        <p:txBody>
          <a:bodyPr/>
          <a:lstStyle/>
          <a:p>
            <a:r>
              <a:rPr lang="en-GB"/>
              <a:t>Constantly new updates – every 3-4 weeks</a:t>
            </a:r>
          </a:p>
          <a:p>
            <a:r>
              <a:rPr lang="en-GB"/>
              <a:t>Report View:</a:t>
            </a:r>
          </a:p>
          <a:p>
            <a:pPr lvl="1"/>
            <a:r>
              <a:rPr lang="en-GB" err="1"/>
              <a:t>Drillthrough</a:t>
            </a:r>
            <a:r>
              <a:rPr lang="en-GB"/>
              <a:t> to another report page</a:t>
            </a:r>
          </a:p>
          <a:p>
            <a:pPr lvl="1"/>
            <a:r>
              <a:rPr lang="en-GB"/>
              <a:t>Ribbon chart</a:t>
            </a:r>
          </a:p>
          <a:p>
            <a:pPr lvl="1"/>
            <a:r>
              <a:rPr lang="en-GB"/>
              <a:t>Gridline style control</a:t>
            </a:r>
          </a:p>
          <a:p>
            <a:r>
              <a:rPr lang="en-GB"/>
              <a:t>New custom visuals:</a:t>
            </a:r>
          </a:p>
          <a:p>
            <a:pPr lvl="1"/>
            <a:r>
              <a:rPr lang="en-GB"/>
              <a:t>Calendar by </a:t>
            </a:r>
            <a:r>
              <a:rPr lang="en-GB" err="1"/>
              <a:t>Tallen</a:t>
            </a:r>
            <a:endParaRPr lang="en-GB"/>
          </a:p>
          <a:p>
            <a:pPr lvl="1"/>
            <a:r>
              <a:rPr lang="en-GB"/>
              <a:t>Impact bubble chart</a:t>
            </a:r>
          </a:p>
          <a:p>
            <a:r>
              <a:rPr lang="en-GB"/>
              <a:t>A nice to have which is still in development:</a:t>
            </a:r>
          </a:p>
          <a:p>
            <a:pPr lvl="1"/>
            <a:r>
              <a:rPr lang="en-GB"/>
              <a:t>PowerBI Embedded with AAS</a:t>
            </a:r>
          </a:p>
          <a:p>
            <a:pPr lvl="1"/>
            <a:endParaRPr lang="en-GB"/>
          </a:p>
          <a:p>
            <a:endParaRPr lang="en-GB"/>
          </a:p>
          <a:p>
            <a:endParaRPr lang="en-GB"/>
          </a:p>
        </p:txBody>
      </p:sp>
      <p:pic>
        <p:nvPicPr>
          <p:cNvPr id="4" name="Picture 3">
            <a:extLst>
              <a:ext uri="{FF2B5EF4-FFF2-40B4-BE49-F238E27FC236}">
                <a16:creationId xmlns:a16="http://schemas.microsoft.com/office/drawing/2014/main" id="{8CC39DA3-8C35-425C-B07E-A3B6F9139803}"/>
              </a:ext>
            </a:extLst>
          </p:cNvPr>
          <p:cNvPicPr>
            <a:picLocks noChangeAspect="1"/>
          </p:cNvPicPr>
          <p:nvPr/>
        </p:nvPicPr>
        <p:blipFill>
          <a:blip r:embed="rId3"/>
          <a:stretch>
            <a:fillRect/>
          </a:stretch>
        </p:blipFill>
        <p:spPr>
          <a:xfrm>
            <a:off x="8094141" y="1484369"/>
            <a:ext cx="3580958" cy="2666289"/>
          </a:xfrm>
          <a:prstGeom prst="rect">
            <a:avLst/>
          </a:prstGeom>
        </p:spPr>
      </p:pic>
    </p:spTree>
    <p:extLst>
      <p:ext uri="{BB962C8B-B14F-4D97-AF65-F5344CB8AC3E}">
        <p14:creationId xmlns:p14="http://schemas.microsoft.com/office/powerpoint/2010/main" val="454536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1C3D3-1972-4AE9-A8CF-2BCD979E9DE4}"/>
              </a:ext>
            </a:extLst>
          </p:cNvPr>
          <p:cNvSpPr>
            <a:spLocks noGrp="1"/>
          </p:cNvSpPr>
          <p:nvPr>
            <p:ph idx="1"/>
          </p:nvPr>
        </p:nvSpPr>
        <p:spPr/>
        <p:txBody>
          <a:bodyPr>
            <a:normAutofit/>
          </a:bodyPr>
          <a:lstStyle/>
          <a:p>
            <a:pPr marL="0" indent="0" algn="ctr">
              <a:buNone/>
            </a:pPr>
            <a:r>
              <a:rPr lang="en-GB" sz="5400" b="1"/>
              <a:t>Demo</a:t>
            </a:r>
          </a:p>
        </p:txBody>
      </p:sp>
    </p:spTree>
    <p:extLst>
      <p:ext uri="{BB962C8B-B14F-4D97-AF65-F5344CB8AC3E}">
        <p14:creationId xmlns:p14="http://schemas.microsoft.com/office/powerpoint/2010/main" val="3350156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7EB9-6F65-4C75-861C-271485015323}"/>
              </a:ext>
            </a:extLst>
          </p:cNvPr>
          <p:cNvSpPr>
            <a:spLocks noGrp="1"/>
          </p:cNvSpPr>
          <p:nvPr>
            <p:ph type="title"/>
          </p:nvPr>
        </p:nvSpPr>
        <p:spPr/>
        <p:txBody>
          <a:bodyPr/>
          <a:lstStyle/>
          <a:p>
            <a:r>
              <a:rPr lang="en-GB"/>
              <a:t>AAS in Excel</a:t>
            </a:r>
          </a:p>
        </p:txBody>
      </p:sp>
      <p:pic>
        <p:nvPicPr>
          <p:cNvPr id="4" name="Content Placeholder 3">
            <a:extLst>
              <a:ext uri="{FF2B5EF4-FFF2-40B4-BE49-F238E27FC236}">
                <a16:creationId xmlns:a16="http://schemas.microsoft.com/office/drawing/2014/main" id="{ACB6F2E9-C278-490F-8713-2245053B6668}"/>
              </a:ext>
            </a:extLst>
          </p:cNvPr>
          <p:cNvPicPr>
            <a:picLocks noGrp="1" noChangeAspect="1"/>
          </p:cNvPicPr>
          <p:nvPr>
            <p:ph idx="1"/>
          </p:nvPr>
        </p:nvPicPr>
        <p:blipFill rotWithShape="1">
          <a:blip r:embed="rId2"/>
          <a:srcRect r="88164" b="73613"/>
          <a:stretch/>
        </p:blipFill>
        <p:spPr>
          <a:xfrm>
            <a:off x="447095" y="1661469"/>
            <a:ext cx="5792339" cy="4328088"/>
          </a:xfrm>
          <a:prstGeom prst="rect">
            <a:avLst/>
          </a:prstGeom>
        </p:spPr>
      </p:pic>
      <p:pic>
        <p:nvPicPr>
          <p:cNvPr id="5" name="Picture 4">
            <a:extLst>
              <a:ext uri="{FF2B5EF4-FFF2-40B4-BE49-F238E27FC236}">
                <a16:creationId xmlns:a16="http://schemas.microsoft.com/office/drawing/2014/main" id="{4D2433EF-3ECE-4012-B9B9-6DDE3D1B544B}"/>
              </a:ext>
            </a:extLst>
          </p:cNvPr>
          <p:cNvPicPr>
            <a:picLocks noChangeAspect="1"/>
          </p:cNvPicPr>
          <p:nvPr/>
        </p:nvPicPr>
        <p:blipFill>
          <a:blip r:embed="rId3"/>
          <a:stretch>
            <a:fillRect/>
          </a:stretch>
        </p:blipFill>
        <p:spPr>
          <a:xfrm>
            <a:off x="6786524" y="2624867"/>
            <a:ext cx="4878910" cy="2310652"/>
          </a:xfrm>
          <a:prstGeom prst="rect">
            <a:avLst/>
          </a:prstGeom>
        </p:spPr>
      </p:pic>
    </p:spTree>
    <p:extLst>
      <p:ext uri="{BB962C8B-B14F-4D97-AF65-F5344CB8AC3E}">
        <p14:creationId xmlns:p14="http://schemas.microsoft.com/office/powerpoint/2010/main" val="4239856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7CD0-7A90-4A2F-89AD-D0E6AE543306}"/>
              </a:ext>
            </a:extLst>
          </p:cNvPr>
          <p:cNvSpPr>
            <a:spLocks noGrp="1"/>
          </p:cNvSpPr>
          <p:nvPr>
            <p:ph type="title"/>
          </p:nvPr>
        </p:nvSpPr>
        <p:spPr/>
        <p:txBody>
          <a:bodyPr/>
          <a:lstStyle/>
          <a:p>
            <a:r>
              <a:rPr lang="en-GB"/>
              <a:t>AAS in Excel</a:t>
            </a:r>
            <a:br>
              <a:rPr lang="en-GB"/>
            </a:br>
            <a:endParaRPr lang="en-GB"/>
          </a:p>
        </p:txBody>
      </p:sp>
      <p:pic>
        <p:nvPicPr>
          <p:cNvPr id="4" name="Picture 3">
            <a:extLst>
              <a:ext uri="{FF2B5EF4-FFF2-40B4-BE49-F238E27FC236}">
                <a16:creationId xmlns:a16="http://schemas.microsoft.com/office/drawing/2014/main" id="{764FDDDE-2217-4550-B447-1DF3E8FBB6B0}"/>
              </a:ext>
            </a:extLst>
          </p:cNvPr>
          <p:cNvPicPr>
            <a:picLocks noChangeAspect="1"/>
          </p:cNvPicPr>
          <p:nvPr/>
        </p:nvPicPr>
        <p:blipFill>
          <a:blip r:embed="rId2"/>
          <a:stretch>
            <a:fillRect/>
          </a:stretch>
        </p:blipFill>
        <p:spPr>
          <a:xfrm>
            <a:off x="1065007" y="1702641"/>
            <a:ext cx="9718917" cy="4240546"/>
          </a:xfrm>
          <a:prstGeom prst="rect">
            <a:avLst/>
          </a:prstGeom>
        </p:spPr>
      </p:pic>
    </p:spTree>
    <p:extLst>
      <p:ext uri="{BB962C8B-B14F-4D97-AF65-F5344CB8AC3E}">
        <p14:creationId xmlns:p14="http://schemas.microsoft.com/office/powerpoint/2010/main" val="4058603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585D-0E84-40FC-9D1B-A9C7B7F6E2DB}"/>
              </a:ext>
            </a:extLst>
          </p:cNvPr>
          <p:cNvSpPr>
            <a:spLocks noGrp="1"/>
          </p:cNvSpPr>
          <p:nvPr>
            <p:ph type="title"/>
          </p:nvPr>
        </p:nvSpPr>
        <p:spPr/>
        <p:txBody>
          <a:bodyPr/>
          <a:lstStyle/>
          <a:p>
            <a:r>
              <a:rPr lang="en-GB"/>
              <a:t>Pivot table data cache</a:t>
            </a:r>
          </a:p>
        </p:txBody>
      </p:sp>
      <p:sp>
        <p:nvSpPr>
          <p:cNvPr id="3" name="Content Placeholder 2">
            <a:extLst>
              <a:ext uri="{FF2B5EF4-FFF2-40B4-BE49-F238E27FC236}">
                <a16:creationId xmlns:a16="http://schemas.microsoft.com/office/drawing/2014/main" id="{98DA9E3B-0242-4184-A90F-1EC88DF4A669}"/>
              </a:ext>
            </a:extLst>
          </p:cNvPr>
          <p:cNvSpPr>
            <a:spLocks noGrp="1"/>
          </p:cNvSpPr>
          <p:nvPr>
            <p:ph idx="1"/>
          </p:nvPr>
        </p:nvSpPr>
        <p:spPr>
          <a:xfrm>
            <a:off x="981392" y="1543723"/>
            <a:ext cx="10202975" cy="4195481"/>
          </a:xfrm>
        </p:spPr>
        <p:txBody>
          <a:bodyPr>
            <a:normAutofit/>
          </a:bodyPr>
          <a:lstStyle/>
          <a:p>
            <a:r>
              <a:rPr lang="en-GB"/>
              <a:t>Data cache: </a:t>
            </a:r>
            <a:r>
              <a:rPr lang="en-GB" b="1"/>
              <a:t>internal memory </a:t>
            </a:r>
            <a:r>
              <a:rPr lang="en-GB"/>
              <a:t>used by Excel to store data for the report.</a:t>
            </a:r>
          </a:p>
          <a:p>
            <a:r>
              <a:rPr lang="en-GB"/>
              <a:t>Used to reduce </a:t>
            </a:r>
            <a:r>
              <a:rPr lang="en-GB" b="1"/>
              <a:t>improve performance </a:t>
            </a:r>
            <a:r>
              <a:rPr lang="en-GB"/>
              <a:t>and </a:t>
            </a:r>
            <a:r>
              <a:rPr lang="en-GB" b="1"/>
              <a:t>reduce the size </a:t>
            </a:r>
            <a:r>
              <a:rPr lang="en-GB"/>
              <a:t>of your workbook.</a:t>
            </a:r>
          </a:p>
          <a:p>
            <a:r>
              <a:rPr lang="en-GB"/>
              <a:t>However, there may be time when you </a:t>
            </a:r>
            <a:r>
              <a:rPr lang="en-GB" b="1"/>
              <a:t>do not want to share data cache </a:t>
            </a:r>
            <a:r>
              <a:rPr lang="en-GB"/>
              <a:t>between 2 or more PivotTable reports, example:</a:t>
            </a:r>
          </a:p>
          <a:p>
            <a:pPr lvl="1"/>
            <a:r>
              <a:rPr lang="en-GB"/>
              <a:t>You do not want calculated field and items to be displayed in all the PivotTable reports.</a:t>
            </a:r>
          </a:p>
          <a:p>
            <a:pPr lvl="1"/>
            <a:r>
              <a:rPr lang="en-GB"/>
              <a:t>You do not want fields to be grouped in the same way in all PivotTable reports.</a:t>
            </a:r>
          </a:p>
          <a:p>
            <a:pPr lvl="1"/>
            <a:r>
              <a:rPr lang="en-GB" b="1"/>
              <a:t>You do not want al the PivotTable reports to refresh at the same time.</a:t>
            </a:r>
          </a:p>
          <a:p>
            <a:r>
              <a:rPr lang="en-GB"/>
              <a:t>One can unshare the data cache simply by:</a:t>
            </a:r>
          </a:p>
          <a:p>
            <a:pPr lvl="1"/>
            <a:r>
              <a:rPr lang="en-GB"/>
              <a:t>Creating a </a:t>
            </a:r>
            <a:r>
              <a:rPr lang="en-GB" b="1"/>
              <a:t>unique data connection for each PivotTable </a:t>
            </a:r>
            <a:r>
              <a:rPr lang="en-GB"/>
              <a:t>report in a workbook.</a:t>
            </a:r>
          </a:p>
          <a:p>
            <a:pPr lvl="1"/>
            <a:endParaRPr lang="en-GB"/>
          </a:p>
          <a:p>
            <a:pPr marL="457200" lvl="1" indent="0">
              <a:buNone/>
            </a:pPr>
            <a:endParaRPr lang="en-GB"/>
          </a:p>
          <a:p>
            <a:pPr lvl="1"/>
            <a:endParaRPr lang="en-GB"/>
          </a:p>
          <a:p>
            <a:pPr lvl="1"/>
            <a:endParaRPr lang="en-GB"/>
          </a:p>
        </p:txBody>
      </p:sp>
      <p:pic>
        <p:nvPicPr>
          <p:cNvPr id="7170" name="Picture 2" descr="Image result for bulb icon">
            <a:extLst>
              <a:ext uri="{FF2B5EF4-FFF2-40B4-BE49-F238E27FC236}">
                <a16:creationId xmlns:a16="http://schemas.microsoft.com/office/drawing/2014/main" id="{1D730CB0-C150-44AC-B70E-F8980E7D8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66" y="5905787"/>
            <a:ext cx="502023" cy="502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9E6586-1911-46A4-B29B-334D74498A38}"/>
              </a:ext>
            </a:extLst>
          </p:cNvPr>
          <p:cNvSpPr txBox="1"/>
          <p:nvPr/>
        </p:nvSpPr>
        <p:spPr>
          <a:xfrm>
            <a:off x="1556273" y="5895189"/>
            <a:ext cx="9628094" cy="692497"/>
          </a:xfrm>
          <a:prstGeom prst="rect">
            <a:avLst/>
          </a:prstGeom>
          <a:noFill/>
        </p:spPr>
        <p:txBody>
          <a:bodyPr wrap="square" rtlCol="0">
            <a:spAutoFit/>
          </a:bodyPr>
          <a:lstStyle/>
          <a:p>
            <a:r>
              <a:rPr lang="en-GB" sz="1400" i="1"/>
              <a:t>Tip</a:t>
            </a:r>
            <a:r>
              <a:rPr lang="en-GB" sz="1400"/>
              <a:t>:</a:t>
            </a:r>
            <a:r>
              <a:rPr lang="en-GB" sz="1400" i="1"/>
              <a:t> To see how many data caches there are in a workbook, Visual Basic Editor and type the following: 							</a:t>
            </a:r>
            <a:r>
              <a:rPr lang="en-GB" sz="1400" b="1" i="1"/>
              <a:t>?ActiveWorkbook.PivotCaches.Count </a:t>
            </a:r>
          </a:p>
          <a:p>
            <a:pPr algn="ctr"/>
            <a:r>
              <a:rPr lang="en-GB" sz="1050" b="1" i="1">
                <a:hlinkClick r:id="rId3"/>
              </a:rPr>
              <a:t>https://support.office.com/en-us/article/Unshare-a-data-cache-between-PivotTable-reports-87188806-0c24-4d17-b2f7-9e3a4a05542b</a:t>
            </a:r>
            <a:r>
              <a:rPr lang="en-GB" sz="1050" b="1" i="1"/>
              <a:t> </a:t>
            </a:r>
          </a:p>
        </p:txBody>
      </p:sp>
    </p:spTree>
    <p:extLst>
      <p:ext uri="{BB962C8B-B14F-4D97-AF65-F5344CB8AC3E}">
        <p14:creationId xmlns:p14="http://schemas.microsoft.com/office/powerpoint/2010/main" val="9735126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0BBB-E985-4F4C-9F75-A4BF7AEBD65B}"/>
              </a:ext>
            </a:extLst>
          </p:cNvPr>
          <p:cNvSpPr>
            <a:spLocks noGrp="1"/>
          </p:cNvSpPr>
          <p:nvPr>
            <p:ph type="title"/>
          </p:nvPr>
        </p:nvSpPr>
        <p:spPr/>
        <p:txBody>
          <a:bodyPr/>
          <a:lstStyle/>
          <a:p>
            <a:r>
              <a:rPr lang="en-GB"/>
              <a:t>Table of contents</a:t>
            </a:r>
          </a:p>
        </p:txBody>
      </p:sp>
      <p:sp>
        <p:nvSpPr>
          <p:cNvPr id="3" name="Content Placeholder 2">
            <a:extLst>
              <a:ext uri="{FF2B5EF4-FFF2-40B4-BE49-F238E27FC236}">
                <a16:creationId xmlns:a16="http://schemas.microsoft.com/office/drawing/2014/main" id="{3FFD2675-26FA-42EC-87B7-063F05FCB8F2}"/>
              </a:ext>
            </a:extLst>
          </p:cNvPr>
          <p:cNvSpPr>
            <a:spLocks noGrp="1"/>
          </p:cNvSpPr>
          <p:nvPr>
            <p:ph idx="1"/>
          </p:nvPr>
        </p:nvSpPr>
        <p:spPr/>
        <p:txBody>
          <a:bodyPr/>
          <a:lstStyle/>
          <a:p>
            <a:endParaRPr lang="en-GB"/>
          </a:p>
          <a:p>
            <a:r>
              <a:rPr lang="en-GB"/>
              <a:t>BI Process</a:t>
            </a:r>
          </a:p>
          <a:p>
            <a:r>
              <a:rPr lang="en-GB"/>
              <a:t>Azure Analysis Services, optimisations, Azure functions</a:t>
            </a:r>
          </a:p>
          <a:p>
            <a:r>
              <a:rPr lang="en-GB"/>
              <a:t>Data Analytics Expressions (</a:t>
            </a:r>
            <a:r>
              <a:rPr lang="en-GB" err="1"/>
              <a:t>a.k.a</a:t>
            </a:r>
            <a:r>
              <a:rPr lang="en-GB"/>
              <a:t> DAX)</a:t>
            </a:r>
          </a:p>
          <a:p>
            <a:r>
              <a:rPr lang="en-GB"/>
              <a:t>PowerBI</a:t>
            </a:r>
          </a:p>
          <a:p>
            <a:r>
              <a:rPr lang="en-GB" b="1">
                <a:solidFill>
                  <a:srgbClr val="FFFF00"/>
                </a:solidFill>
              </a:rPr>
              <a:t>Summary – quick takes</a:t>
            </a:r>
          </a:p>
          <a:p>
            <a:r>
              <a:rPr lang="en-GB"/>
              <a:t>Q&amp;A</a:t>
            </a:r>
          </a:p>
        </p:txBody>
      </p:sp>
    </p:spTree>
    <p:extLst>
      <p:ext uri="{BB962C8B-B14F-4D97-AF65-F5344CB8AC3E}">
        <p14:creationId xmlns:p14="http://schemas.microsoft.com/office/powerpoint/2010/main" val="3671212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0F8E-59E8-40D8-B712-AEE6D2B246B0}"/>
              </a:ext>
            </a:extLst>
          </p:cNvPr>
          <p:cNvSpPr>
            <a:spLocks noGrp="1"/>
          </p:cNvSpPr>
          <p:nvPr>
            <p:ph type="title"/>
          </p:nvPr>
        </p:nvSpPr>
        <p:spPr/>
        <p:txBody>
          <a:bodyPr/>
          <a:lstStyle/>
          <a:p>
            <a:r>
              <a:rPr lang="en-GB"/>
              <a:t>Summary/Quicktakes</a:t>
            </a:r>
          </a:p>
        </p:txBody>
      </p:sp>
      <p:sp>
        <p:nvSpPr>
          <p:cNvPr id="3" name="Content Placeholder 2">
            <a:extLst>
              <a:ext uri="{FF2B5EF4-FFF2-40B4-BE49-F238E27FC236}">
                <a16:creationId xmlns:a16="http://schemas.microsoft.com/office/drawing/2014/main" id="{098632B5-7726-46C1-9E90-3CF7D8EDA6CD}"/>
              </a:ext>
            </a:extLst>
          </p:cNvPr>
          <p:cNvSpPr>
            <a:spLocks noGrp="1"/>
          </p:cNvSpPr>
          <p:nvPr>
            <p:ph idx="1"/>
          </p:nvPr>
        </p:nvSpPr>
        <p:spPr>
          <a:xfrm>
            <a:off x="1040559" y="1152983"/>
            <a:ext cx="9166431" cy="4722037"/>
          </a:xfrm>
        </p:spPr>
        <p:txBody>
          <a:bodyPr>
            <a:normAutofit/>
          </a:bodyPr>
          <a:lstStyle/>
          <a:p>
            <a:endParaRPr lang="en-GB"/>
          </a:p>
          <a:p>
            <a:endParaRPr lang="en-GB"/>
          </a:p>
          <a:p>
            <a:r>
              <a:rPr lang="en-GB" b="1"/>
              <a:t>Use in-memory </a:t>
            </a:r>
            <a:r>
              <a:rPr lang="en-GB"/>
              <a:t>when we need very </a:t>
            </a:r>
            <a:r>
              <a:rPr lang="en-GB" b="1"/>
              <a:t>fast query times </a:t>
            </a:r>
            <a:r>
              <a:rPr lang="en-GB"/>
              <a:t>for aggregations - use </a:t>
            </a:r>
            <a:r>
              <a:rPr lang="en-GB" b="1"/>
              <a:t>DirectQuery </a:t>
            </a:r>
            <a:r>
              <a:rPr lang="en-GB"/>
              <a:t>when </a:t>
            </a:r>
            <a:r>
              <a:rPr lang="en-GB" b="1"/>
              <a:t>data is too large </a:t>
            </a:r>
            <a:r>
              <a:rPr lang="en-GB"/>
              <a:t>to fit in-memory</a:t>
            </a:r>
          </a:p>
          <a:p>
            <a:r>
              <a:rPr lang="en-GB"/>
              <a:t>DAX – focus on how </a:t>
            </a:r>
            <a:r>
              <a:rPr lang="en-GB" b="1"/>
              <a:t>context filtering </a:t>
            </a:r>
            <a:r>
              <a:rPr lang="en-GB"/>
              <a:t>works</a:t>
            </a:r>
          </a:p>
          <a:p>
            <a:r>
              <a:rPr lang="en-GB" b="1"/>
              <a:t>Prefer measures </a:t>
            </a:r>
            <a:r>
              <a:rPr lang="en-GB"/>
              <a:t>over calculated columns whenever possible</a:t>
            </a:r>
          </a:p>
          <a:p>
            <a:r>
              <a:rPr lang="en-GB"/>
              <a:t>Time intelligence: Always </a:t>
            </a:r>
            <a:r>
              <a:rPr lang="en-GB" b="1"/>
              <a:t>work with a separate time dimension </a:t>
            </a:r>
            <a:r>
              <a:rPr lang="en-GB"/>
              <a:t>and connect the facts with this Date table</a:t>
            </a:r>
          </a:p>
          <a:p>
            <a:r>
              <a:rPr lang="en-GB"/>
              <a:t>Take care of </a:t>
            </a:r>
            <a:r>
              <a:rPr lang="en-GB" b="1"/>
              <a:t>data cache </a:t>
            </a:r>
            <a:r>
              <a:rPr lang="en-GB"/>
              <a:t>from Excel side</a:t>
            </a:r>
          </a:p>
        </p:txBody>
      </p:sp>
    </p:spTree>
    <p:extLst>
      <p:ext uri="{BB962C8B-B14F-4D97-AF65-F5344CB8AC3E}">
        <p14:creationId xmlns:p14="http://schemas.microsoft.com/office/powerpoint/2010/main" val="6859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0BBB-E985-4F4C-9F75-A4BF7AEBD65B}"/>
              </a:ext>
            </a:extLst>
          </p:cNvPr>
          <p:cNvSpPr>
            <a:spLocks noGrp="1"/>
          </p:cNvSpPr>
          <p:nvPr>
            <p:ph type="title"/>
          </p:nvPr>
        </p:nvSpPr>
        <p:spPr/>
        <p:txBody>
          <a:bodyPr/>
          <a:lstStyle/>
          <a:p>
            <a:r>
              <a:rPr lang="en-GB"/>
              <a:t>Table of contents</a:t>
            </a:r>
          </a:p>
        </p:txBody>
      </p:sp>
      <p:sp>
        <p:nvSpPr>
          <p:cNvPr id="3" name="Content Placeholder 2">
            <a:extLst>
              <a:ext uri="{FF2B5EF4-FFF2-40B4-BE49-F238E27FC236}">
                <a16:creationId xmlns:a16="http://schemas.microsoft.com/office/drawing/2014/main" id="{3FFD2675-26FA-42EC-87B7-063F05FCB8F2}"/>
              </a:ext>
            </a:extLst>
          </p:cNvPr>
          <p:cNvSpPr>
            <a:spLocks noGrp="1"/>
          </p:cNvSpPr>
          <p:nvPr>
            <p:ph idx="1"/>
          </p:nvPr>
        </p:nvSpPr>
        <p:spPr/>
        <p:txBody>
          <a:bodyPr/>
          <a:lstStyle/>
          <a:p>
            <a:endParaRPr lang="en-GB"/>
          </a:p>
          <a:p>
            <a:r>
              <a:rPr lang="en-GB"/>
              <a:t>BI Process and Cloud Computing</a:t>
            </a:r>
          </a:p>
          <a:p>
            <a:r>
              <a:rPr lang="en-GB" b="1">
                <a:solidFill>
                  <a:srgbClr val="FFFF00"/>
                </a:solidFill>
              </a:rPr>
              <a:t>Azure Analysis Services, Azure function to automate processing</a:t>
            </a:r>
          </a:p>
          <a:p>
            <a:r>
              <a:rPr lang="en-GB"/>
              <a:t>Data Analytics Expressions (a.k.a DAX)</a:t>
            </a:r>
          </a:p>
          <a:p>
            <a:r>
              <a:rPr lang="en-GB"/>
              <a:t>PowerBI</a:t>
            </a:r>
          </a:p>
          <a:p>
            <a:r>
              <a:rPr lang="en-GB"/>
              <a:t>Summary – quick takes</a:t>
            </a:r>
          </a:p>
          <a:p>
            <a:r>
              <a:rPr lang="en-GB"/>
              <a:t>Q&amp;A</a:t>
            </a:r>
          </a:p>
          <a:p>
            <a:pPr marL="0" indent="0">
              <a:buNone/>
            </a:pPr>
            <a:endParaRPr lang="en-GB"/>
          </a:p>
        </p:txBody>
      </p:sp>
    </p:spTree>
    <p:extLst>
      <p:ext uri="{BB962C8B-B14F-4D97-AF65-F5344CB8AC3E}">
        <p14:creationId xmlns:p14="http://schemas.microsoft.com/office/powerpoint/2010/main" val="757829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55FE-93B5-4B76-899F-3D54AD123119}"/>
              </a:ext>
            </a:extLst>
          </p:cNvPr>
          <p:cNvSpPr>
            <a:spLocks noGrp="1"/>
          </p:cNvSpPr>
          <p:nvPr>
            <p:ph type="title"/>
          </p:nvPr>
        </p:nvSpPr>
        <p:spPr/>
        <p:txBody>
          <a:bodyPr/>
          <a:lstStyle/>
          <a:p>
            <a:r>
              <a:rPr lang="en-GB"/>
              <a:t>Some resources</a:t>
            </a:r>
          </a:p>
        </p:txBody>
      </p:sp>
      <p:sp>
        <p:nvSpPr>
          <p:cNvPr id="3" name="Content Placeholder 2">
            <a:extLst>
              <a:ext uri="{FF2B5EF4-FFF2-40B4-BE49-F238E27FC236}">
                <a16:creationId xmlns:a16="http://schemas.microsoft.com/office/drawing/2014/main" id="{C6E6D4ED-69A6-4368-95D8-CAF44ACF2653}"/>
              </a:ext>
            </a:extLst>
          </p:cNvPr>
          <p:cNvSpPr>
            <a:spLocks noGrp="1"/>
          </p:cNvSpPr>
          <p:nvPr>
            <p:ph idx="1"/>
          </p:nvPr>
        </p:nvSpPr>
        <p:spPr>
          <a:xfrm>
            <a:off x="1103313" y="2052918"/>
            <a:ext cx="6659790" cy="4195481"/>
          </a:xfrm>
        </p:spPr>
        <p:txBody>
          <a:bodyPr>
            <a:normAutofit lnSpcReduction="10000"/>
          </a:bodyPr>
          <a:lstStyle/>
          <a:p>
            <a:r>
              <a:rPr lang="en-GB" sz="1400">
                <a:solidFill>
                  <a:srgbClr val="FFFF00"/>
                </a:solidFill>
                <a:hlinkClick r:id="rId2"/>
              </a:rPr>
              <a:t>https://sqldusty.com/2017/06/21/how-to-automate-processing-of-azure-analysis-services-models/</a:t>
            </a:r>
            <a:r>
              <a:rPr lang="en-GB" sz="1400">
                <a:solidFill>
                  <a:srgbClr val="FFFF00"/>
                </a:solidFill>
              </a:rPr>
              <a:t> </a:t>
            </a:r>
          </a:p>
          <a:p>
            <a:r>
              <a:rPr lang="en-GB" sz="1400">
                <a:solidFill>
                  <a:srgbClr val="FFFF00"/>
                </a:solidFill>
                <a:hlinkClick r:id="rId3"/>
              </a:rPr>
              <a:t>http://www.jamesserra.com/archive/2012/06/tabular-query-modes-directquery-vs-in-memory/</a:t>
            </a:r>
            <a:r>
              <a:rPr lang="en-GB" sz="1400">
                <a:solidFill>
                  <a:srgbClr val="FFFF00"/>
                </a:solidFill>
              </a:rPr>
              <a:t> </a:t>
            </a:r>
          </a:p>
          <a:p>
            <a:r>
              <a:rPr lang="en-GB" sz="1400">
                <a:solidFill>
                  <a:srgbClr val="FFFF00"/>
                </a:solidFill>
                <a:hlinkClick r:id="rId4"/>
              </a:rPr>
              <a:t>http://www.kimballgroup.com/2009/05/the-10-essential-rules-of-dimensional-modeling/</a:t>
            </a:r>
            <a:r>
              <a:rPr lang="en-GB" sz="1400">
                <a:solidFill>
                  <a:srgbClr val="FFFF00"/>
                </a:solidFill>
              </a:rPr>
              <a:t> </a:t>
            </a:r>
          </a:p>
          <a:p>
            <a:r>
              <a:rPr lang="en-GB" sz="1400">
                <a:solidFill>
                  <a:srgbClr val="FFFF00"/>
                </a:solidFill>
                <a:hlinkClick r:id="rId5"/>
              </a:rPr>
              <a:t>http://www.powerpivot-info.com/</a:t>
            </a:r>
            <a:r>
              <a:rPr lang="en-GB" sz="1400">
                <a:solidFill>
                  <a:srgbClr val="FFFF00"/>
                </a:solidFill>
              </a:rPr>
              <a:t> </a:t>
            </a:r>
          </a:p>
          <a:p>
            <a:r>
              <a:rPr lang="en-GB" sz="1400">
                <a:solidFill>
                  <a:srgbClr val="FFFF00"/>
                </a:solidFill>
                <a:hlinkClick r:id="rId6"/>
              </a:rPr>
              <a:t>https://javierguillen.wordpress.com/</a:t>
            </a:r>
            <a:r>
              <a:rPr lang="en-GB" sz="1400">
                <a:solidFill>
                  <a:srgbClr val="FFFF00"/>
                </a:solidFill>
              </a:rPr>
              <a:t>   </a:t>
            </a:r>
          </a:p>
          <a:p>
            <a:r>
              <a:rPr lang="en-GB" sz="1400">
                <a:solidFill>
                  <a:srgbClr val="FFFF00"/>
                </a:solidFill>
                <a:hlinkClick r:id="rId7"/>
              </a:rPr>
              <a:t>https://blog.crossjoin.co.uk/</a:t>
            </a:r>
            <a:r>
              <a:rPr lang="en-GB" sz="1400">
                <a:solidFill>
                  <a:srgbClr val="FFFF00"/>
                </a:solidFill>
              </a:rPr>
              <a:t>  </a:t>
            </a:r>
          </a:p>
          <a:p>
            <a:r>
              <a:rPr lang="en-GB" sz="1400">
                <a:solidFill>
                  <a:srgbClr val="FFFF00"/>
                </a:solidFill>
                <a:hlinkClick r:id="rId8"/>
              </a:rPr>
              <a:t>http://sqlblog.com/blogs/marco_russo/</a:t>
            </a:r>
            <a:r>
              <a:rPr lang="en-GB" sz="1400">
                <a:solidFill>
                  <a:srgbClr val="FFFF00"/>
                </a:solidFill>
              </a:rPr>
              <a:t> </a:t>
            </a:r>
          </a:p>
          <a:p>
            <a:r>
              <a:rPr lang="en-GB" sz="1400"/>
              <a:t>PowerBI slack group:</a:t>
            </a:r>
          </a:p>
          <a:p>
            <a:pPr lvl="1"/>
            <a:r>
              <a:rPr lang="en-GB" sz="1200">
                <a:solidFill>
                  <a:srgbClr val="FFFF00"/>
                </a:solidFill>
                <a:hlinkClick r:id="rId9"/>
              </a:rPr>
              <a:t>https://ec82.typeform.com/to/NUDh0l</a:t>
            </a:r>
            <a:r>
              <a:rPr lang="en-GB" sz="1200">
                <a:solidFill>
                  <a:srgbClr val="FFFF00"/>
                </a:solidFill>
              </a:rPr>
              <a:t> </a:t>
            </a:r>
          </a:p>
          <a:p>
            <a:r>
              <a:rPr lang="en-GB" sz="1400"/>
              <a:t>PowerBI blog:</a:t>
            </a:r>
          </a:p>
          <a:p>
            <a:pPr lvl="1"/>
            <a:r>
              <a:rPr lang="en-GB" sz="1200">
                <a:solidFill>
                  <a:srgbClr val="FFFF00"/>
                </a:solidFill>
                <a:hlinkClick r:id="rId10"/>
              </a:rPr>
              <a:t>https://powerbi.microsoft.com/en-us/blog/</a:t>
            </a:r>
            <a:r>
              <a:rPr lang="en-GB" sz="1200">
                <a:solidFill>
                  <a:srgbClr val="FFFF00"/>
                </a:solidFill>
              </a:rPr>
              <a:t> </a:t>
            </a:r>
          </a:p>
        </p:txBody>
      </p:sp>
      <p:pic>
        <p:nvPicPr>
          <p:cNvPr id="4" name="Picture 2" descr="Image result for The definitive guide to dax">
            <a:extLst>
              <a:ext uri="{FF2B5EF4-FFF2-40B4-BE49-F238E27FC236}">
                <a16:creationId xmlns:a16="http://schemas.microsoft.com/office/drawing/2014/main" id="{3FF2C942-B827-48F8-AC0D-7A8BF7AC1D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67076" y="1478088"/>
            <a:ext cx="1776189" cy="2166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The Data Warehouse Lifecycle Toolkit">
            <a:extLst>
              <a:ext uri="{FF2B5EF4-FFF2-40B4-BE49-F238E27FC236}">
                <a16:creationId xmlns:a16="http://schemas.microsoft.com/office/drawing/2014/main" id="{3F627FBF-4D4B-4F5E-83B2-658D24E375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5372" y="2450407"/>
            <a:ext cx="1649819" cy="2149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how google works">
            <a:extLst>
              <a:ext uri="{FF2B5EF4-FFF2-40B4-BE49-F238E27FC236}">
                <a16:creationId xmlns:a16="http://schemas.microsoft.com/office/drawing/2014/main" id="{11EEB2E0-98E4-4675-B516-4CF6C45395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5209" y="3868668"/>
            <a:ext cx="1579884" cy="241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83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3C366C-B026-4F3B-8722-9D9A19932E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5738E886-9903-455B-9070-849A8137D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4" name="Freeform: Shape 13">
            <a:extLst>
              <a:ext uri="{FF2B5EF4-FFF2-40B4-BE49-F238E27FC236}">
                <a16:creationId xmlns:a16="http://schemas.microsoft.com/office/drawing/2014/main" id="{8D39A6C1-9019-47C8-BA18-3E66D43216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6" name="Rectangle 15">
            <a:extLst>
              <a:ext uri="{FF2B5EF4-FFF2-40B4-BE49-F238E27FC236}">
                <a16:creationId xmlns:a16="http://schemas.microsoft.com/office/drawing/2014/main" id="{4D400B69-2494-479E-8545-BBA72DFB4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AutoShape 2" descr="Image result for gmail icon">
            <a:extLst>
              <a:ext uri="{FF2B5EF4-FFF2-40B4-BE49-F238E27FC236}">
                <a16:creationId xmlns:a16="http://schemas.microsoft.com/office/drawing/2014/main" id="{83F4508B-AC33-4515-8921-FF6668E50E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a:extLst>
              <a:ext uri="{FF2B5EF4-FFF2-40B4-BE49-F238E27FC236}">
                <a16:creationId xmlns:a16="http://schemas.microsoft.com/office/drawing/2014/main" id="{E0DCFDFE-DC41-41C9-9885-5066C0B20C62}"/>
              </a:ext>
            </a:extLst>
          </p:cNvPr>
          <p:cNvSpPr>
            <a:spLocks noGrp="1"/>
          </p:cNvSpPr>
          <p:nvPr>
            <p:ph idx="1"/>
          </p:nvPr>
        </p:nvSpPr>
        <p:spPr>
          <a:xfrm>
            <a:off x="5462399" y="2393006"/>
            <a:ext cx="6588409" cy="3658689"/>
          </a:xfrm>
        </p:spPr>
        <p:txBody>
          <a:bodyPr>
            <a:normAutofit/>
          </a:bodyPr>
          <a:lstStyle/>
          <a:p>
            <a:pPr marL="0" indent="0">
              <a:buNone/>
            </a:pPr>
            <a:endParaRPr lang="en-GB"/>
          </a:p>
          <a:p>
            <a:pPr marL="0" indent="0">
              <a:buNone/>
            </a:pPr>
            <a:r>
              <a:rPr lang="en-GB"/>
              <a:t>Thank you</a:t>
            </a:r>
          </a:p>
          <a:p>
            <a:pPr marL="0" indent="0">
              <a:buNone/>
            </a:pPr>
            <a:r>
              <a:rPr lang="en-GB" sz="2800"/>
              <a:t>QUESTIONS?</a:t>
            </a:r>
          </a:p>
          <a:p>
            <a:pPr marL="0" indent="0">
              <a:buNone/>
            </a:pPr>
            <a:r>
              <a:rPr lang="en-GB" sz="1400">
                <a:solidFill>
                  <a:schemeClr val="bg2">
                    <a:lumMod val="25000"/>
                  </a:schemeClr>
                </a:solidFill>
                <a:hlinkClick r:id="rId2"/>
              </a:rPr>
              <a:t>Andrewcarlsammut@gmail.com</a:t>
            </a:r>
            <a:endParaRPr lang="en-GB" sz="1400">
              <a:solidFill>
                <a:schemeClr val="bg2">
                  <a:lumMod val="25000"/>
                </a:schemeClr>
              </a:solidFill>
            </a:endParaRPr>
          </a:p>
          <a:p>
            <a:pPr marL="0" indent="0">
              <a:buNone/>
            </a:pPr>
            <a:r>
              <a:rPr lang="en-GB" sz="1400">
                <a:solidFill>
                  <a:schemeClr val="bg2">
                    <a:lumMod val="25000"/>
                  </a:schemeClr>
                </a:solidFill>
                <a:hlinkClick r:id="rId3"/>
              </a:rPr>
              <a:t>https://www.linkedin.com/in/andrew-sammut-a8646369</a:t>
            </a:r>
            <a:r>
              <a:rPr lang="en-GB" sz="1400">
                <a:solidFill>
                  <a:schemeClr val="bg2">
                    <a:lumMod val="25000"/>
                  </a:schemeClr>
                </a:solidFill>
              </a:rPr>
              <a:t> </a:t>
            </a:r>
          </a:p>
          <a:p>
            <a:pPr marL="0" indent="0">
              <a:buNone/>
            </a:pPr>
            <a:r>
              <a:rPr lang="en-GB" sz="1400">
                <a:solidFill>
                  <a:schemeClr val="bg2">
                    <a:lumMod val="25000"/>
                  </a:schemeClr>
                </a:solidFill>
              </a:rPr>
              <a:t>@andcsammut </a:t>
            </a:r>
          </a:p>
        </p:txBody>
      </p:sp>
      <p:pic>
        <p:nvPicPr>
          <p:cNvPr id="11" name="Picture 10" descr="A close up of a sign&#10;&#10;Description generated with high confidence">
            <a:extLst>
              <a:ext uri="{FF2B5EF4-FFF2-40B4-BE49-F238E27FC236}">
                <a16:creationId xmlns:a16="http://schemas.microsoft.com/office/drawing/2014/main" id="{3C1F64B5-DCA1-4709-AEC2-C6B9D478968B}"/>
              </a:ext>
            </a:extLst>
          </p:cNvPr>
          <p:cNvPicPr>
            <a:picLocks noChangeAspect="1"/>
          </p:cNvPicPr>
          <p:nvPr/>
        </p:nvPicPr>
        <p:blipFill>
          <a:blip r:embed="rId4">
            <a:extLst/>
          </a:blip>
          <a:stretch>
            <a:fillRect/>
          </a:stretch>
        </p:blipFill>
        <p:spPr>
          <a:xfrm>
            <a:off x="5211334" y="3879349"/>
            <a:ext cx="251065" cy="251065"/>
          </a:xfrm>
          <a:prstGeom prst="rect">
            <a:avLst/>
          </a:prstGeom>
          <a:effectLst/>
        </p:spPr>
      </p:pic>
      <p:pic>
        <p:nvPicPr>
          <p:cNvPr id="7" name="Picture 6" descr="A picture containing clipart&#10;&#10;Description generated with very high confidence">
            <a:extLst>
              <a:ext uri="{FF2B5EF4-FFF2-40B4-BE49-F238E27FC236}">
                <a16:creationId xmlns:a16="http://schemas.microsoft.com/office/drawing/2014/main" id="{3E871B25-0BEE-46EF-ABC5-10E33EFF9A42}"/>
              </a:ext>
            </a:extLst>
          </p:cNvPr>
          <p:cNvPicPr>
            <a:picLocks noChangeAspect="1"/>
          </p:cNvPicPr>
          <p:nvPr/>
        </p:nvPicPr>
        <p:blipFill>
          <a:blip r:embed="rId5"/>
          <a:stretch>
            <a:fillRect/>
          </a:stretch>
        </p:blipFill>
        <p:spPr>
          <a:xfrm>
            <a:off x="5211334" y="4222351"/>
            <a:ext cx="209900" cy="209900"/>
          </a:xfrm>
          <a:prstGeom prst="rect">
            <a:avLst/>
          </a:prstGeom>
        </p:spPr>
      </p:pic>
      <p:pic>
        <p:nvPicPr>
          <p:cNvPr id="15" name="Picture 14" descr="A picture containing vector graphics&#10;&#10;Description generated with high confidence">
            <a:extLst>
              <a:ext uri="{FF2B5EF4-FFF2-40B4-BE49-F238E27FC236}">
                <a16:creationId xmlns:a16="http://schemas.microsoft.com/office/drawing/2014/main" id="{3B40B0EC-470B-4E23-B68C-D15BB6E0E037}"/>
              </a:ext>
            </a:extLst>
          </p:cNvPr>
          <p:cNvPicPr>
            <a:picLocks noChangeAspect="1"/>
          </p:cNvPicPr>
          <p:nvPr/>
        </p:nvPicPr>
        <p:blipFill>
          <a:blip r:embed="rId6"/>
          <a:stretch>
            <a:fillRect/>
          </a:stretch>
        </p:blipFill>
        <p:spPr>
          <a:xfrm>
            <a:off x="5136569" y="4491409"/>
            <a:ext cx="364380" cy="364380"/>
          </a:xfrm>
          <a:prstGeom prst="rect">
            <a:avLst/>
          </a:prstGeom>
        </p:spPr>
      </p:pic>
      <p:pic>
        <p:nvPicPr>
          <p:cNvPr id="4100" name="Picture 4" descr="Image result for Business intelligence">
            <a:extLst>
              <a:ext uri="{FF2B5EF4-FFF2-40B4-BE49-F238E27FC236}">
                <a16:creationId xmlns:a16="http://schemas.microsoft.com/office/drawing/2014/main" id="{9AD859CE-911C-4478-843C-55EC9BDF39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92" y="3022381"/>
            <a:ext cx="4049898" cy="23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1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3FC718-FDE3-4EF7-921E-A5F374EAF8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FAA0F719-3DC8-4F08-AD8F-5A845658CB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DCB61BE-FA0F-4EFB-BE0E-268BAD8E30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4" name="Picture 2" descr="https://azurecomcdn.azureedge.net/mediahandler/acomblog/media/Default/blog/0cfa32f6-8dc3-483b-a648-f273aed72ec9.png">
            <a:extLst>
              <a:ext uri="{FF2B5EF4-FFF2-40B4-BE49-F238E27FC236}">
                <a16:creationId xmlns:a16="http://schemas.microsoft.com/office/drawing/2014/main" id="{287FE71C-DAD9-4714-B06A-1F7D0D1A7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582" y="1649701"/>
            <a:ext cx="7342194" cy="3285631"/>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4B31EAA-7423-46F7-9B90-4AB2B09C35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63F7BB-DF87-41C7-B91D-74C167A900AE}"/>
              </a:ext>
            </a:extLst>
          </p:cNvPr>
          <p:cNvSpPr>
            <a:spLocks noGrp="1"/>
          </p:cNvSpPr>
          <p:nvPr>
            <p:ph type="title"/>
          </p:nvPr>
        </p:nvSpPr>
        <p:spPr>
          <a:xfrm>
            <a:off x="643855" y="1447799"/>
            <a:ext cx="3108626" cy="1444752"/>
          </a:xfrm>
        </p:spPr>
        <p:txBody>
          <a:bodyPr anchor="b">
            <a:normAutofit/>
          </a:bodyPr>
          <a:lstStyle/>
          <a:p>
            <a:r>
              <a:rPr lang="en-GB" sz="3200">
                <a:solidFill>
                  <a:srgbClr val="EBEBEB"/>
                </a:solidFill>
              </a:rPr>
              <a:t>Azure Analysis Services</a:t>
            </a:r>
          </a:p>
        </p:txBody>
      </p:sp>
      <p:sp>
        <p:nvSpPr>
          <p:cNvPr id="3" name="Content Placeholder 2">
            <a:extLst>
              <a:ext uri="{FF2B5EF4-FFF2-40B4-BE49-F238E27FC236}">
                <a16:creationId xmlns:a16="http://schemas.microsoft.com/office/drawing/2014/main" id="{B5935D70-F1D2-4E53-B869-C5E627EEA809}"/>
              </a:ext>
            </a:extLst>
          </p:cNvPr>
          <p:cNvSpPr>
            <a:spLocks noGrp="1"/>
          </p:cNvSpPr>
          <p:nvPr>
            <p:ph idx="1"/>
          </p:nvPr>
        </p:nvSpPr>
        <p:spPr>
          <a:xfrm>
            <a:off x="643855" y="3072385"/>
            <a:ext cx="3108057" cy="2947415"/>
          </a:xfrm>
        </p:spPr>
        <p:txBody>
          <a:bodyPr>
            <a:normAutofit lnSpcReduction="10000"/>
          </a:bodyPr>
          <a:lstStyle/>
          <a:p>
            <a:r>
              <a:rPr lang="en-GB" sz="1400">
                <a:solidFill>
                  <a:srgbClr val="FFFFFF"/>
                </a:solidFill>
              </a:rPr>
              <a:t>Announced in Q2 2017.</a:t>
            </a:r>
          </a:p>
          <a:p>
            <a:r>
              <a:rPr lang="en-GB" sz="1400">
                <a:solidFill>
                  <a:srgbClr val="FFFFFF"/>
                </a:solidFill>
              </a:rPr>
              <a:t>Fully managed platform as a service (PaaS).</a:t>
            </a:r>
          </a:p>
          <a:p>
            <a:r>
              <a:rPr lang="en-GB" sz="1400">
                <a:solidFill>
                  <a:srgbClr val="FFFFFF"/>
                </a:solidFill>
              </a:rPr>
              <a:t>Create a server within minutes.</a:t>
            </a:r>
          </a:p>
          <a:p>
            <a:r>
              <a:rPr lang="en-GB" sz="1400">
                <a:solidFill>
                  <a:srgbClr val="FFFFFF"/>
                </a:solidFill>
              </a:rPr>
              <a:t>Currently supporting only Tabular models.</a:t>
            </a:r>
          </a:p>
          <a:p>
            <a:r>
              <a:rPr lang="en-GB" sz="1400">
                <a:solidFill>
                  <a:srgbClr val="FFFFFF"/>
                </a:solidFill>
              </a:rPr>
              <a:t>Supports latest client tools:</a:t>
            </a:r>
          </a:p>
          <a:p>
            <a:pPr lvl="1"/>
            <a:r>
              <a:rPr lang="en-GB" sz="1200">
                <a:solidFill>
                  <a:srgbClr val="FFFFFF"/>
                </a:solidFill>
              </a:rPr>
              <a:t>Excel, </a:t>
            </a:r>
            <a:r>
              <a:rPr lang="en-GB" sz="1200" err="1">
                <a:solidFill>
                  <a:srgbClr val="FFFFFF"/>
                </a:solidFill>
              </a:rPr>
              <a:t>Powerbi</a:t>
            </a:r>
            <a:r>
              <a:rPr lang="en-GB" sz="1200">
                <a:solidFill>
                  <a:srgbClr val="FFFFFF"/>
                </a:solidFill>
              </a:rPr>
              <a:t>, Tableau</a:t>
            </a:r>
          </a:p>
          <a:p>
            <a:r>
              <a:rPr lang="en-GB" sz="1400">
                <a:solidFill>
                  <a:srgbClr val="FFFFFF"/>
                </a:solidFill>
              </a:rPr>
              <a:t>Scale to your needs.</a:t>
            </a:r>
          </a:p>
        </p:txBody>
      </p:sp>
      <p:sp>
        <p:nvSpPr>
          <p:cNvPr id="5" name="AutoShape 2" descr="Data visualizations">
            <a:extLst>
              <a:ext uri="{FF2B5EF4-FFF2-40B4-BE49-F238E27FC236}">
                <a16:creationId xmlns:a16="http://schemas.microsoft.com/office/drawing/2014/main" id="{A142EE5A-364A-48E1-BA33-1CF42F6DAC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 visualizations">
            <a:extLst>
              <a:ext uri="{FF2B5EF4-FFF2-40B4-BE49-F238E27FC236}">
                <a16:creationId xmlns:a16="http://schemas.microsoft.com/office/drawing/2014/main" id="{94657328-3E01-4FDA-90F1-500544319D4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excel icon">
            <a:extLst>
              <a:ext uri="{FF2B5EF4-FFF2-40B4-BE49-F238E27FC236}">
                <a16:creationId xmlns:a16="http://schemas.microsoft.com/office/drawing/2014/main" id="{B638EB42-B8BF-4802-84FA-DC83A84B8B7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32DF8295-0B61-474A-914A-AA2A714D7340}"/>
              </a:ext>
            </a:extLst>
          </p:cNvPr>
          <p:cNvPicPr>
            <a:picLocks noChangeAspect="1"/>
          </p:cNvPicPr>
          <p:nvPr/>
        </p:nvPicPr>
        <p:blipFill>
          <a:blip r:embed="rId4"/>
          <a:stretch>
            <a:fillRect/>
          </a:stretch>
        </p:blipFill>
        <p:spPr>
          <a:xfrm>
            <a:off x="5528557" y="5179724"/>
            <a:ext cx="5514975" cy="1276350"/>
          </a:xfrm>
          <a:prstGeom prst="rect">
            <a:avLst/>
          </a:prstGeom>
          <a:ln>
            <a:solidFill>
              <a:schemeClr val="tx1"/>
            </a:solidFill>
          </a:ln>
        </p:spPr>
      </p:pic>
    </p:spTree>
    <p:extLst>
      <p:ext uri="{BB962C8B-B14F-4D97-AF65-F5344CB8AC3E}">
        <p14:creationId xmlns:p14="http://schemas.microsoft.com/office/powerpoint/2010/main" val="206238119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4BD1-9003-4518-82B8-FDAEE1A4B5AC}"/>
              </a:ext>
            </a:extLst>
          </p:cNvPr>
          <p:cNvSpPr>
            <a:spLocks noGrp="1"/>
          </p:cNvSpPr>
          <p:nvPr>
            <p:ph type="title"/>
          </p:nvPr>
        </p:nvSpPr>
        <p:spPr/>
        <p:txBody>
          <a:bodyPr/>
          <a:lstStyle/>
          <a:p>
            <a:r>
              <a:rPr lang="en-GB"/>
              <a:t>AAS tiers</a:t>
            </a:r>
          </a:p>
        </p:txBody>
      </p:sp>
      <p:graphicFrame>
        <p:nvGraphicFramePr>
          <p:cNvPr id="6" name="Content Placeholder 5">
            <a:extLst>
              <a:ext uri="{FF2B5EF4-FFF2-40B4-BE49-F238E27FC236}">
                <a16:creationId xmlns:a16="http://schemas.microsoft.com/office/drawing/2014/main" id="{4A708AE3-B59B-465D-B19F-B33317766E3E}"/>
              </a:ext>
            </a:extLst>
          </p:cNvPr>
          <p:cNvGraphicFramePr>
            <a:graphicFrameLocks noGrp="1"/>
          </p:cNvGraphicFramePr>
          <p:nvPr>
            <p:ph idx="1"/>
            <p:extLst>
              <p:ext uri="{D42A27DB-BD31-4B8C-83A1-F6EECF244321}">
                <p14:modId xmlns:p14="http://schemas.microsoft.com/office/powerpoint/2010/main" val="3533755532"/>
              </p:ext>
            </p:extLst>
          </p:nvPr>
        </p:nvGraphicFramePr>
        <p:xfrm>
          <a:off x="1103313" y="2052638"/>
          <a:ext cx="8947152" cy="3337560"/>
        </p:xfrm>
        <a:graphic>
          <a:graphicData uri="http://schemas.openxmlformats.org/drawingml/2006/table">
            <a:tbl>
              <a:tblPr firstRow="1" bandRow="1">
                <a:tableStyleId>{5C22544A-7EE6-4342-B048-85BDC9FD1C3A}</a:tableStyleId>
              </a:tblPr>
              <a:tblGrid>
                <a:gridCol w="2460981">
                  <a:extLst>
                    <a:ext uri="{9D8B030D-6E8A-4147-A177-3AD203B41FA5}">
                      <a16:colId xmlns:a16="http://schemas.microsoft.com/office/drawing/2014/main" val="2059196969"/>
                    </a:ext>
                  </a:extLst>
                </a:gridCol>
                <a:gridCol w="2012595">
                  <a:extLst>
                    <a:ext uri="{9D8B030D-6E8A-4147-A177-3AD203B41FA5}">
                      <a16:colId xmlns:a16="http://schemas.microsoft.com/office/drawing/2014/main" val="1524086776"/>
                    </a:ext>
                  </a:extLst>
                </a:gridCol>
                <a:gridCol w="2236788">
                  <a:extLst>
                    <a:ext uri="{9D8B030D-6E8A-4147-A177-3AD203B41FA5}">
                      <a16:colId xmlns:a16="http://schemas.microsoft.com/office/drawing/2014/main" val="147032308"/>
                    </a:ext>
                  </a:extLst>
                </a:gridCol>
                <a:gridCol w="2236788">
                  <a:extLst>
                    <a:ext uri="{9D8B030D-6E8A-4147-A177-3AD203B41FA5}">
                      <a16:colId xmlns:a16="http://schemas.microsoft.com/office/drawing/2014/main" val="26795469"/>
                    </a:ext>
                  </a:extLst>
                </a:gridCol>
              </a:tblGrid>
              <a:tr h="370840">
                <a:tc>
                  <a:txBody>
                    <a:bodyPr/>
                    <a:lstStyle/>
                    <a:p>
                      <a:pPr algn="ctr"/>
                      <a:r>
                        <a:rPr lang="en-GB"/>
                        <a:t>Feature</a:t>
                      </a:r>
                    </a:p>
                  </a:txBody>
                  <a:tcPr/>
                </a:tc>
                <a:tc>
                  <a:txBody>
                    <a:bodyPr/>
                    <a:lstStyle/>
                    <a:p>
                      <a:pPr algn="ctr"/>
                      <a:r>
                        <a:rPr lang="en-GB"/>
                        <a:t>Developer</a:t>
                      </a:r>
                    </a:p>
                  </a:txBody>
                  <a:tcPr/>
                </a:tc>
                <a:tc>
                  <a:txBody>
                    <a:bodyPr/>
                    <a:lstStyle/>
                    <a:p>
                      <a:pPr algn="ctr"/>
                      <a:r>
                        <a:rPr lang="en-GB"/>
                        <a:t>Basic</a:t>
                      </a:r>
                    </a:p>
                  </a:txBody>
                  <a:tcPr/>
                </a:tc>
                <a:tc>
                  <a:txBody>
                    <a:bodyPr/>
                    <a:lstStyle/>
                    <a:p>
                      <a:pPr algn="ctr"/>
                      <a:r>
                        <a:rPr lang="en-GB"/>
                        <a:t>Standard</a:t>
                      </a:r>
                    </a:p>
                  </a:txBody>
                  <a:tcPr/>
                </a:tc>
                <a:extLst>
                  <a:ext uri="{0D108BD9-81ED-4DB2-BD59-A6C34878D82A}">
                    <a16:rowId xmlns:a16="http://schemas.microsoft.com/office/drawing/2014/main" val="1327605900"/>
                  </a:ext>
                </a:extLst>
              </a:tr>
              <a:tr h="370840">
                <a:tc>
                  <a:txBody>
                    <a:bodyPr/>
                    <a:lstStyle/>
                    <a:p>
                      <a:r>
                        <a:rPr lang="en-GB"/>
                        <a:t>Perspectives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78875826"/>
                  </a:ext>
                </a:extLst>
              </a:tr>
              <a:tr h="370840">
                <a:tc>
                  <a:txBody>
                    <a:bodyPr/>
                    <a:lstStyle/>
                    <a:p>
                      <a:r>
                        <a:rPr lang="en-GB"/>
                        <a:t>Multiple Partitions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688403"/>
                  </a:ext>
                </a:extLst>
              </a:tr>
              <a:tr h="370840">
                <a:tc>
                  <a:txBody>
                    <a:bodyPr/>
                    <a:lstStyle/>
                    <a:p>
                      <a:r>
                        <a:rPr lang="en-GB" err="1"/>
                        <a:t>DirectQuery</a:t>
                      </a:r>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35056811"/>
                  </a:ext>
                </a:extLst>
              </a:tr>
              <a:tr h="370840">
                <a:tc>
                  <a:txBody>
                    <a:bodyPr/>
                    <a:lstStyle/>
                    <a:p>
                      <a:r>
                        <a:rPr lang="en-GB"/>
                        <a:t>Translations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9124590"/>
                  </a:ext>
                </a:extLst>
              </a:tr>
              <a:tr h="370840">
                <a:tc>
                  <a:txBody>
                    <a:bodyPr/>
                    <a:lstStyle/>
                    <a:p>
                      <a:r>
                        <a:rPr lang="en-GB"/>
                        <a:t>Dax Calculations</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20903788"/>
                  </a:ext>
                </a:extLst>
              </a:tr>
              <a:tr h="370840">
                <a:tc>
                  <a:txBody>
                    <a:bodyPr/>
                    <a:lstStyle/>
                    <a:p>
                      <a:r>
                        <a:rPr lang="en-GB"/>
                        <a:t>Row-level security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96894597"/>
                  </a:ext>
                </a:extLst>
              </a:tr>
              <a:tr h="370840">
                <a:tc>
                  <a:txBody>
                    <a:bodyPr/>
                    <a:lstStyle/>
                    <a:p>
                      <a:r>
                        <a:rPr lang="en-GB"/>
                        <a:t>In-mem storage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43332591"/>
                  </a:ext>
                </a:extLst>
              </a:tr>
              <a:tr h="370840">
                <a:tc>
                  <a:txBody>
                    <a:bodyPr/>
                    <a:lstStyle/>
                    <a:p>
                      <a:r>
                        <a:rPr lang="en-GB"/>
                        <a:t>Back up and restore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34187010"/>
                  </a:ext>
                </a:extLst>
              </a:tr>
            </a:tbl>
          </a:graphicData>
        </a:graphic>
      </p:graphicFrame>
      <p:pic>
        <p:nvPicPr>
          <p:cNvPr id="8" name="Graphic 7" descr="Thumbs Up Sign">
            <a:extLst>
              <a:ext uri="{FF2B5EF4-FFF2-40B4-BE49-F238E27FC236}">
                <a16:creationId xmlns:a16="http://schemas.microsoft.com/office/drawing/2014/main" id="{28D5453C-C545-45CC-BFA5-4E2311DBC5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2411964"/>
            <a:ext cx="377890" cy="377890"/>
          </a:xfrm>
          <a:prstGeom prst="rect">
            <a:avLst/>
          </a:prstGeom>
        </p:spPr>
      </p:pic>
      <p:pic>
        <p:nvPicPr>
          <p:cNvPr id="9" name="Graphic 8" descr="Thumbs Up Sign">
            <a:extLst>
              <a:ext uri="{FF2B5EF4-FFF2-40B4-BE49-F238E27FC236}">
                <a16:creationId xmlns:a16="http://schemas.microsoft.com/office/drawing/2014/main" id="{1FE6BC26-DF0A-44DB-9A1D-EB02FCB891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2771290"/>
            <a:ext cx="377890" cy="377890"/>
          </a:xfrm>
          <a:prstGeom prst="rect">
            <a:avLst/>
          </a:prstGeom>
        </p:spPr>
      </p:pic>
      <p:pic>
        <p:nvPicPr>
          <p:cNvPr id="10" name="Graphic 9" descr="Thumbs Up Sign">
            <a:extLst>
              <a:ext uri="{FF2B5EF4-FFF2-40B4-BE49-F238E27FC236}">
                <a16:creationId xmlns:a16="http://schemas.microsoft.com/office/drawing/2014/main" id="{80BAEDCB-9E2B-497E-9DF7-87558987A5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3159625"/>
            <a:ext cx="377890" cy="377890"/>
          </a:xfrm>
          <a:prstGeom prst="rect">
            <a:avLst/>
          </a:prstGeom>
        </p:spPr>
      </p:pic>
      <p:pic>
        <p:nvPicPr>
          <p:cNvPr id="11" name="Graphic 10" descr="Thumbs Up Sign">
            <a:extLst>
              <a:ext uri="{FF2B5EF4-FFF2-40B4-BE49-F238E27FC236}">
                <a16:creationId xmlns:a16="http://schemas.microsoft.com/office/drawing/2014/main" id="{0B6341AC-F7FE-431F-B7FE-75D63806B6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3532473"/>
            <a:ext cx="377890" cy="377890"/>
          </a:xfrm>
          <a:prstGeom prst="rect">
            <a:avLst/>
          </a:prstGeom>
        </p:spPr>
      </p:pic>
      <p:pic>
        <p:nvPicPr>
          <p:cNvPr id="12" name="Graphic 11" descr="Thumbs Up Sign">
            <a:extLst>
              <a:ext uri="{FF2B5EF4-FFF2-40B4-BE49-F238E27FC236}">
                <a16:creationId xmlns:a16="http://schemas.microsoft.com/office/drawing/2014/main" id="{30DFA16C-7357-41C3-AC08-73B18DBCA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3897669"/>
            <a:ext cx="377890" cy="377890"/>
          </a:xfrm>
          <a:prstGeom prst="rect">
            <a:avLst/>
          </a:prstGeom>
        </p:spPr>
      </p:pic>
      <p:pic>
        <p:nvPicPr>
          <p:cNvPr id="13" name="Graphic 12" descr="Thumbs Up Sign">
            <a:extLst>
              <a:ext uri="{FF2B5EF4-FFF2-40B4-BE49-F238E27FC236}">
                <a16:creationId xmlns:a16="http://schemas.microsoft.com/office/drawing/2014/main" id="{33006145-0766-4C6D-97BE-DCA686E57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4257823"/>
            <a:ext cx="377890" cy="377890"/>
          </a:xfrm>
          <a:prstGeom prst="rect">
            <a:avLst/>
          </a:prstGeom>
        </p:spPr>
      </p:pic>
      <p:pic>
        <p:nvPicPr>
          <p:cNvPr id="14" name="Graphic 13" descr="Thumbs Up Sign">
            <a:extLst>
              <a:ext uri="{FF2B5EF4-FFF2-40B4-BE49-F238E27FC236}">
                <a16:creationId xmlns:a16="http://schemas.microsoft.com/office/drawing/2014/main" id="{178449D4-1418-47F4-9A5D-D0D2DC235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878" y="4635713"/>
            <a:ext cx="377890" cy="377890"/>
          </a:xfrm>
          <a:prstGeom prst="rect">
            <a:avLst/>
          </a:prstGeom>
        </p:spPr>
      </p:pic>
      <p:pic>
        <p:nvPicPr>
          <p:cNvPr id="15" name="Graphic 14" descr="Thumbs Up Sign">
            <a:extLst>
              <a:ext uri="{FF2B5EF4-FFF2-40B4-BE49-F238E27FC236}">
                <a16:creationId xmlns:a16="http://schemas.microsoft.com/office/drawing/2014/main" id="{869139B3-668C-4083-80B3-6131CEBD1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7654" y="4995221"/>
            <a:ext cx="377890" cy="377890"/>
          </a:xfrm>
          <a:prstGeom prst="rect">
            <a:avLst/>
          </a:prstGeom>
        </p:spPr>
      </p:pic>
      <p:pic>
        <p:nvPicPr>
          <p:cNvPr id="16" name="Graphic 15" descr="Thumbs Up Sign">
            <a:extLst>
              <a:ext uri="{FF2B5EF4-FFF2-40B4-BE49-F238E27FC236}">
                <a16:creationId xmlns:a16="http://schemas.microsoft.com/office/drawing/2014/main" id="{2FE95893-F9E3-4AD4-9BB9-A0FADFA69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2411964"/>
            <a:ext cx="377890" cy="377890"/>
          </a:xfrm>
          <a:prstGeom prst="rect">
            <a:avLst/>
          </a:prstGeom>
        </p:spPr>
      </p:pic>
      <p:pic>
        <p:nvPicPr>
          <p:cNvPr id="17" name="Graphic 16" descr="Thumbs Up Sign">
            <a:extLst>
              <a:ext uri="{FF2B5EF4-FFF2-40B4-BE49-F238E27FC236}">
                <a16:creationId xmlns:a16="http://schemas.microsoft.com/office/drawing/2014/main" id="{25FD7724-8F2A-4A33-9567-8C222A08E5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2771290"/>
            <a:ext cx="377890" cy="377890"/>
          </a:xfrm>
          <a:prstGeom prst="rect">
            <a:avLst/>
          </a:prstGeom>
        </p:spPr>
      </p:pic>
      <p:pic>
        <p:nvPicPr>
          <p:cNvPr id="18" name="Graphic 17" descr="Thumbs Up Sign">
            <a:extLst>
              <a:ext uri="{FF2B5EF4-FFF2-40B4-BE49-F238E27FC236}">
                <a16:creationId xmlns:a16="http://schemas.microsoft.com/office/drawing/2014/main" id="{35BC948F-EE5D-4211-ADDF-87F34E5A4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3159625"/>
            <a:ext cx="377890" cy="377890"/>
          </a:xfrm>
          <a:prstGeom prst="rect">
            <a:avLst/>
          </a:prstGeom>
        </p:spPr>
      </p:pic>
      <p:pic>
        <p:nvPicPr>
          <p:cNvPr id="19" name="Graphic 18" descr="Thumbs Up Sign">
            <a:extLst>
              <a:ext uri="{FF2B5EF4-FFF2-40B4-BE49-F238E27FC236}">
                <a16:creationId xmlns:a16="http://schemas.microsoft.com/office/drawing/2014/main" id="{7703BA6D-EA45-4C9B-831B-A1612AB3C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3532473"/>
            <a:ext cx="377890" cy="377890"/>
          </a:xfrm>
          <a:prstGeom prst="rect">
            <a:avLst/>
          </a:prstGeom>
        </p:spPr>
      </p:pic>
      <p:pic>
        <p:nvPicPr>
          <p:cNvPr id="20" name="Graphic 19" descr="Thumbs Up Sign">
            <a:extLst>
              <a:ext uri="{FF2B5EF4-FFF2-40B4-BE49-F238E27FC236}">
                <a16:creationId xmlns:a16="http://schemas.microsoft.com/office/drawing/2014/main" id="{EA0F6107-88B9-4120-997F-44073F169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3897669"/>
            <a:ext cx="377890" cy="377890"/>
          </a:xfrm>
          <a:prstGeom prst="rect">
            <a:avLst/>
          </a:prstGeom>
        </p:spPr>
      </p:pic>
      <p:pic>
        <p:nvPicPr>
          <p:cNvPr id="21" name="Graphic 20" descr="Thumbs Up Sign">
            <a:extLst>
              <a:ext uri="{FF2B5EF4-FFF2-40B4-BE49-F238E27FC236}">
                <a16:creationId xmlns:a16="http://schemas.microsoft.com/office/drawing/2014/main" id="{1E10C4B8-4AA5-4662-BA21-741F3A5817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4257823"/>
            <a:ext cx="377890" cy="377890"/>
          </a:xfrm>
          <a:prstGeom prst="rect">
            <a:avLst/>
          </a:prstGeom>
        </p:spPr>
      </p:pic>
      <p:pic>
        <p:nvPicPr>
          <p:cNvPr id="22" name="Graphic 21" descr="Thumbs Up Sign">
            <a:extLst>
              <a:ext uri="{FF2B5EF4-FFF2-40B4-BE49-F238E27FC236}">
                <a16:creationId xmlns:a16="http://schemas.microsoft.com/office/drawing/2014/main" id="{9EECA1D6-F45F-4B17-9B8D-F3FCFF691B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327" y="4635713"/>
            <a:ext cx="377890" cy="377890"/>
          </a:xfrm>
          <a:prstGeom prst="rect">
            <a:avLst/>
          </a:prstGeom>
        </p:spPr>
      </p:pic>
      <p:pic>
        <p:nvPicPr>
          <p:cNvPr id="23" name="Graphic 22" descr="Thumbs Up Sign">
            <a:extLst>
              <a:ext uri="{FF2B5EF4-FFF2-40B4-BE49-F238E27FC236}">
                <a16:creationId xmlns:a16="http://schemas.microsoft.com/office/drawing/2014/main" id="{C4523057-7EEB-4748-AA8A-618DD283A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103" y="4995221"/>
            <a:ext cx="377890" cy="377890"/>
          </a:xfrm>
          <a:prstGeom prst="rect">
            <a:avLst/>
          </a:prstGeom>
        </p:spPr>
      </p:pic>
      <p:pic>
        <p:nvPicPr>
          <p:cNvPr id="27" name="Graphic 26" descr="Thumbs Up Sign">
            <a:extLst>
              <a:ext uri="{FF2B5EF4-FFF2-40B4-BE49-F238E27FC236}">
                <a16:creationId xmlns:a16="http://schemas.microsoft.com/office/drawing/2014/main" id="{3464B285-FBDE-493F-ACDF-BA75805A35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102" y="3513909"/>
            <a:ext cx="377890" cy="377890"/>
          </a:xfrm>
          <a:prstGeom prst="rect">
            <a:avLst/>
          </a:prstGeom>
        </p:spPr>
      </p:pic>
      <p:pic>
        <p:nvPicPr>
          <p:cNvPr id="28" name="Graphic 27" descr="Thumbs Up Sign">
            <a:extLst>
              <a:ext uri="{FF2B5EF4-FFF2-40B4-BE49-F238E27FC236}">
                <a16:creationId xmlns:a16="http://schemas.microsoft.com/office/drawing/2014/main" id="{E6D6733E-0FD5-42B4-8899-80F6DAE25B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102" y="3879105"/>
            <a:ext cx="377890" cy="377890"/>
          </a:xfrm>
          <a:prstGeom prst="rect">
            <a:avLst/>
          </a:prstGeom>
        </p:spPr>
      </p:pic>
      <p:pic>
        <p:nvPicPr>
          <p:cNvPr id="29" name="Graphic 28" descr="Thumbs Up Sign">
            <a:extLst>
              <a:ext uri="{FF2B5EF4-FFF2-40B4-BE49-F238E27FC236}">
                <a16:creationId xmlns:a16="http://schemas.microsoft.com/office/drawing/2014/main" id="{58FA2ABF-BE87-4F8F-A9BA-07AC00CFE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102" y="4239259"/>
            <a:ext cx="377890" cy="377890"/>
          </a:xfrm>
          <a:prstGeom prst="rect">
            <a:avLst/>
          </a:prstGeom>
        </p:spPr>
      </p:pic>
      <p:pic>
        <p:nvPicPr>
          <p:cNvPr id="30" name="Graphic 29" descr="Thumbs Up Sign">
            <a:extLst>
              <a:ext uri="{FF2B5EF4-FFF2-40B4-BE49-F238E27FC236}">
                <a16:creationId xmlns:a16="http://schemas.microsoft.com/office/drawing/2014/main" id="{E3E76459-6850-4417-8BC1-1DA45DD82E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102" y="4617149"/>
            <a:ext cx="377890" cy="377890"/>
          </a:xfrm>
          <a:prstGeom prst="rect">
            <a:avLst/>
          </a:prstGeom>
        </p:spPr>
      </p:pic>
      <p:pic>
        <p:nvPicPr>
          <p:cNvPr id="31" name="Graphic 30" descr="Thumbs Up Sign">
            <a:extLst>
              <a:ext uri="{FF2B5EF4-FFF2-40B4-BE49-F238E27FC236}">
                <a16:creationId xmlns:a16="http://schemas.microsoft.com/office/drawing/2014/main" id="{45146363-8FEF-48D3-B16E-A1E8F547AD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5878" y="4976657"/>
            <a:ext cx="377890" cy="377890"/>
          </a:xfrm>
          <a:prstGeom prst="rect">
            <a:avLst/>
          </a:prstGeom>
        </p:spPr>
      </p:pic>
    </p:spTree>
    <p:extLst>
      <p:ext uri="{BB962C8B-B14F-4D97-AF65-F5344CB8AC3E}">
        <p14:creationId xmlns:p14="http://schemas.microsoft.com/office/powerpoint/2010/main" val="1951508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Common.DataGrid" Revision="1" Stencil="System.Storyboarding.Common" StencilVersion="0.1"/>
</Control>
</file>

<file path=customXml/itemProps1.xml><?xml version="1.0" encoding="utf-8"?>
<ds:datastoreItem xmlns:ds="http://schemas.openxmlformats.org/officeDocument/2006/customXml" ds:itemID="{047DF490-F627-44E2-86D4-A0A1A12C16EF}">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Ion</Template>
  <TotalTime>10510</TotalTime>
  <Words>3603</Words>
  <Application>Microsoft Office PowerPoint</Application>
  <PresentationFormat>Widescreen</PresentationFormat>
  <Paragraphs>566</Paragraphs>
  <Slides>71</Slides>
  <Notes>36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Century Gothic</vt:lpstr>
      <vt:lpstr>Wingdings 3</vt:lpstr>
      <vt:lpstr>Ion</vt:lpstr>
      <vt:lpstr>Business Intelligence Azure</vt:lpstr>
      <vt:lpstr>Table of contents</vt:lpstr>
      <vt:lpstr>BI Process </vt:lpstr>
      <vt:lpstr>Online transaction data </vt:lpstr>
      <vt:lpstr>Cloud computing</vt:lpstr>
      <vt:lpstr>Common cloud service models</vt:lpstr>
      <vt:lpstr>Table of contents</vt:lpstr>
      <vt:lpstr>Azure Analysis Services</vt:lpstr>
      <vt:lpstr>AAS tiers</vt:lpstr>
      <vt:lpstr>AAS tiers</vt:lpstr>
      <vt:lpstr>In-Memory vs DirectQuery</vt:lpstr>
      <vt:lpstr>Server resource usage during processing (In-Memory) – processing 24mill rows</vt:lpstr>
      <vt:lpstr>Creating an AAS instance</vt:lpstr>
      <vt:lpstr>SSDT – Visual Studio</vt:lpstr>
      <vt:lpstr>Analysis Services Deployment Wizard</vt:lpstr>
      <vt:lpstr>Automating AAS model processing</vt:lpstr>
      <vt:lpstr>Automating AAS model processing</vt:lpstr>
      <vt:lpstr>PowerPoint Presentation</vt:lpstr>
      <vt:lpstr>PowerPoint Presentation</vt:lpstr>
      <vt:lpstr>PowerPoint Presentation</vt:lpstr>
      <vt:lpstr>PowerPoint Presentation</vt:lpstr>
      <vt:lpstr>Processing types - Database</vt:lpstr>
      <vt:lpstr>Processing types - Table</vt:lpstr>
      <vt:lpstr>Processing types - Partition</vt:lpstr>
      <vt:lpstr>Tabular model performance</vt:lpstr>
      <vt:lpstr>Profiler trace events</vt:lpstr>
      <vt:lpstr>Profiler trace events</vt:lpstr>
      <vt:lpstr>Memory limits</vt:lpstr>
      <vt:lpstr>Memory setting </vt:lpstr>
      <vt:lpstr>Azure Memory Metrics</vt:lpstr>
      <vt:lpstr>AAS web designer</vt:lpstr>
      <vt:lpstr>BISM Normaliser</vt:lpstr>
      <vt:lpstr>BISM Normaliser</vt:lpstr>
      <vt:lpstr>How to use?</vt:lpstr>
      <vt:lpstr>How to use?</vt:lpstr>
      <vt:lpstr>How to use?</vt:lpstr>
      <vt:lpstr>How to use?</vt:lpstr>
      <vt:lpstr>How to use?</vt:lpstr>
      <vt:lpstr>Table of contents</vt:lpstr>
      <vt:lpstr>The DAX Language</vt:lpstr>
      <vt:lpstr>4 important concepts</vt:lpstr>
      <vt:lpstr>Calculated columns vs measures</vt:lpstr>
      <vt:lpstr>Example – Calculated Columns</vt:lpstr>
      <vt:lpstr>Example - Measure</vt:lpstr>
      <vt:lpstr>DAX is good at 2 things</vt:lpstr>
      <vt:lpstr>Implicit filtering</vt:lpstr>
      <vt:lpstr>Explicit filtering</vt:lpstr>
      <vt:lpstr>Filtering context</vt:lpstr>
      <vt:lpstr>Filtering – which are better iterators or filter</vt:lpstr>
      <vt:lpstr>SUM vs SUMX</vt:lpstr>
      <vt:lpstr>All function</vt:lpstr>
      <vt:lpstr>RELATED Function</vt:lpstr>
      <vt:lpstr>PowerPoint Presentation</vt:lpstr>
      <vt:lpstr>Dates in Calculated tables</vt:lpstr>
      <vt:lpstr>DAX Code - Dates table</vt:lpstr>
      <vt:lpstr>Golden rules when working with Date tables</vt:lpstr>
      <vt:lpstr>Time Intelligence Example formulas</vt:lpstr>
      <vt:lpstr>DAX Editor</vt:lpstr>
      <vt:lpstr>Table of contents</vt:lpstr>
      <vt:lpstr>Power BI: experience your data</vt:lpstr>
      <vt:lpstr>Power BI: experience your data</vt:lpstr>
      <vt:lpstr>PowerBI Filtering</vt:lpstr>
      <vt:lpstr>PowerBI Latest features – Sep 2017</vt:lpstr>
      <vt:lpstr>PowerPoint Presentation</vt:lpstr>
      <vt:lpstr>AAS in Excel</vt:lpstr>
      <vt:lpstr>AAS in Excel </vt:lpstr>
      <vt:lpstr>Pivot table data cache</vt:lpstr>
      <vt:lpstr>Table of contents</vt:lpstr>
      <vt:lpstr>Summary/Quicktakes</vt:lpstr>
      <vt:lpstr>Some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Business Intelligence</dc:title>
  <dc:creator>Andrew Sammut</dc:creator>
  <cp:lastModifiedBy>Andrew Sammut</cp:lastModifiedBy>
  <cp:revision>393</cp:revision>
  <dcterms:created xsi:type="dcterms:W3CDTF">2017-09-17T15:42:23Z</dcterms:created>
  <dcterms:modified xsi:type="dcterms:W3CDTF">2017-09-30T14:54:25Z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